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2"/>
  </p:notesMasterIdLst>
  <p:sldIdLst>
    <p:sldId id="256" r:id="rId2"/>
    <p:sldId id="258" r:id="rId3"/>
    <p:sldId id="261" r:id="rId4"/>
    <p:sldId id="268" r:id="rId5"/>
    <p:sldId id="314" r:id="rId6"/>
    <p:sldId id="313" r:id="rId7"/>
    <p:sldId id="316" r:id="rId8"/>
    <p:sldId id="317" r:id="rId9"/>
    <p:sldId id="312" r:id="rId10"/>
    <p:sldId id="318" r:id="rId11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3"/>
    </p:embeddedFont>
    <p:embeddedFont>
      <p:font typeface="Work Sans" pitchFamily="2" charset="77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BFD335C-E60A-4771-9C7B-6854FD273741}">
  <a:tblStyle styleId="{0BFD335C-E60A-4771-9C7B-6854FD27374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568"/>
  </p:normalViewPr>
  <p:slideViewPr>
    <p:cSldViewPr snapToGrid="0">
      <p:cViewPr varScale="1">
        <p:scale>
          <a:sx n="157" d="100"/>
          <a:sy n="157" d="100"/>
        </p:scale>
        <p:origin x="4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jpg>
</file>

<file path=ppt/media/image10.png>
</file>

<file path=ppt/media/image11.png>
</file>

<file path=ppt/media/image12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4e860fe0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4e860fe0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4e860fe0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4e860fe0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07618b15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07618b155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4e860fe0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4e860fe0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7348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4e860fe0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4e860fe0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18366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07618b15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07618b155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6184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g107618b1550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3" name="Google Shape;423;g107618b1550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30615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04e860fe0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04e860fe0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591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209325" y="0"/>
            <a:ext cx="5932800" cy="51435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880925" y="2075825"/>
            <a:ext cx="4737000" cy="14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069900" y="3864238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subTitle" idx="1"/>
          </p:nvPr>
        </p:nvSpPr>
        <p:spPr>
          <a:xfrm>
            <a:off x="1181425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4836300" y="2303125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1181425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836300" y="2917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6"/>
          <p:cNvSpPr/>
          <p:nvPr/>
        </p:nvSpPr>
        <p:spPr>
          <a:xfrm>
            <a:off x="0" y="1260800"/>
            <a:ext cx="9144000" cy="33477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3"/>
          <p:cNvSpPr/>
          <p:nvPr/>
        </p:nvSpPr>
        <p:spPr>
          <a:xfrm>
            <a:off x="-1875" y="0"/>
            <a:ext cx="5940600" cy="51435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74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2" hasCustomPrompt="1"/>
          </p:nvPr>
        </p:nvSpPr>
        <p:spPr>
          <a:xfrm>
            <a:off x="127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subTitle" idx="1"/>
          </p:nvPr>
        </p:nvSpPr>
        <p:spPr>
          <a:xfrm>
            <a:off x="71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title" idx="3"/>
          </p:nvPr>
        </p:nvSpPr>
        <p:spPr>
          <a:xfrm>
            <a:off x="340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4" hasCustomPrompt="1"/>
          </p:nvPr>
        </p:nvSpPr>
        <p:spPr>
          <a:xfrm>
            <a:off x="393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5"/>
          </p:nvPr>
        </p:nvSpPr>
        <p:spPr>
          <a:xfrm>
            <a:off x="337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title" idx="6"/>
          </p:nvPr>
        </p:nvSpPr>
        <p:spPr>
          <a:xfrm>
            <a:off x="74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7" hasCustomPrompt="1"/>
          </p:nvPr>
        </p:nvSpPr>
        <p:spPr>
          <a:xfrm>
            <a:off x="127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8"/>
          </p:nvPr>
        </p:nvSpPr>
        <p:spPr>
          <a:xfrm>
            <a:off x="72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title" idx="9"/>
          </p:nvPr>
        </p:nvSpPr>
        <p:spPr>
          <a:xfrm>
            <a:off x="340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13" hasCustomPrompt="1"/>
          </p:nvPr>
        </p:nvSpPr>
        <p:spPr>
          <a:xfrm>
            <a:off x="393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14"/>
          </p:nvPr>
        </p:nvSpPr>
        <p:spPr>
          <a:xfrm>
            <a:off x="338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6"/>
          </p:nvPr>
        </p:nvSpPr>
        <p:spPr>
          <a:xfrm>
            <a:off x="606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17" hasCustomPrompt="1"/>
          </p:nvPr>
        </p:nvSpPr>
        <p:spPr>
          <a:xfrm>
            <a:off x="659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8"/>
          </p:nvPr>
        </p:nvSpPr>
        <p:spPr>
          <a:xfrm>
            <a:off x="603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19"/>
          </p:nvPr>
        </p:nvSpPr>
        <p:spPr>
          <a:xfrm>
            <a:off x="606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20" hasCustomPrompt="1"/>
          </p:nvPr>
        </p:nvSpPr>
        <p:spPr>
          <a:xfrm>
            <a:off x="659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21"/>
          </p:nvPr>
        </p:nvSpPr>
        <p:spPr>
          <a:xfrm>
            <a:off x="604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/>
          <p:nvPr/>
        </p:nvSpPr>
        <p:spPr>
          <a:xfrm>
            <a:off x="-1875" y="0"/>
            <a:ext cx="5615400" cy="5143500"/>
          </a:xfrm>
          <a:prstGeom prst="rect">
            <a:avLst/>
          </a:prstGeom>
          <a:solidFill>
            <a:srgbClr val="980000">
              <a:alpha val="3240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Bebas Neue"/>
              <a:buNone/>
              <a:defRPr sz="3500">
                <a:solidFill>
                  <a:schemeClr val="lt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●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Work Sans"/>
              <a:buChar char="○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Work Sans"/>
              <a:buChar char="■"/>
              <a:defRPr>
                <a:solidFill>
                  <a:schemeClr val="lt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2" r:id="rId3"/>
    <p:sldLayoutId id="2147483658" r:id="rId4"/>
    <p:sldLayoutId id="2147483659" r:id="rId5"/>
    <p:sldLayoutId id="2147483661" r:id="rId6"/>
    <p:sldLayoutId id="2147483673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1"/>
          <p:cNvSpPr txBox="1">
            <a:spLocks noGrp="1"/>
          </p:cNvSpPr>
          <p:nvPr>
            <p:ph type="ctrTitle"/>
          </p:nvPr>
        </p:nvSpPr>
        <p:spPr>
          <a:xfrm>
            <a:off x="3880900" y="2158507"/>
            <a:ext cx="4737000" cy="145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 dirty="0">
                <a:solidFill>
                  <a:schemeClr val="lt1"/>
                </a:solidFill>
              </a:rPr>
              <a:t>Wine Market </a:t>
            </a:r>
            <a:r>
              <a:rPr lang="en" sz="6500" dirty="0" err="1">
                <a:solidFill>
                  <a:schemeClr val="lt1"/>
                </a:solidFill>
              </a:rPr>
              <a:t>analysıs</a:t>
            </a:r>
            <a:endParaRPr sz="6500" dirty="0">
              <a:solidFill>
                <a:schemeClr val="lt1"/>
              </a:solidFill>
            </a:endParaRPr>
          </a:p>
        </p:txBody>
      </p:sp>
      <p:sp>
        <p:nvSpPr>
          <p:cNvPr id="175" name="Google Shape;175;p31"/>
          <p:cNvSpPr txBox="1">
            <a:spLocks noGrp="1"/>
          </p:cNvSpPr>
          <p:nvPr>
            <p:ph type="subTitle" idx="1"/>
          </p:nvPr>
        </p:nvSpPr>
        <p:spPr>
          <a:xfrm>
            <a:off x="4069900" y="3864238"/>
            <a:ext cx="4359000" cy="40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Melih</a:t>
            </a:r>
            <a:r>
              <a:rPr lang="en" dirty="0"/>
              <a:t> Orhan Yilmaz</a:t>
            </a:r>
            <a:endParaRPr dirty="0"/>
          </a:p>
        </p:txBody>
      </p:sp>
      <p:cxnSp>
        <p:nvCxnSpPr>
          <p:cNvPr id="176" name="Google Shape;176;p31"/>
          <p:cNvCxnSpPr/>
          <p:nvPr/>
        </p:nvCxnSpPr>
        <p:spPr>
          <a:xfrm>
            <a:off x="5960775" y="3682125"/>
            <a:ext cx="4299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close up of a bottle&#10;&#10;Description automatically generated with low confidence">
            <a:extLst>
              <a:ext uri="{FF2B5EF4-FFF2-40B4-BE49-F238E27FC236}">
                <a16:creationId xmlns:a16="http://schemas.microsoft.com/office/drawing/2014/main" id="{D8B1C989-386E-7182-2B2C-D479AD301A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79064" y="376697"/>
            <a:ext cx="1193322" cy="151701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270CB-09C4-ECA8-1790-5A7654787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2571750"/>
            <a:ext cx="7704000" cy="572700"/>
          </a:xfrm>
        </p:spPr>
        <p:txBody>
          <a:bodyPr/>
          <a:lstStyle/>
          <a:p>
            <a:pPr algn="ctr"/>
            <a:r>
              <a:rPr lang="en-BE" dirty="0"/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3358968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3"/>
          <p:cNvSpPr txBox="1">
            <a:spLocks noGrp="1"/>
          </p:cNvSpPr>
          <p:nvPr>
            <p:ph type="title"/>
          </p:nvPr>
        </p:nvSpPr>
        <p:spPr>
          <a:xfrm>
            <a:off x="74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 </a:t>
            </a:r>
            <a:r>
              <a:rPr lang="en" dirty="0" err="1"/>
              <a:t>Wınes</a:t>
            </a:r>
            <a:endParaRPr dirty="0"/>
          </a:p>
        </p:txBody>
      </p:sp>
      <p:sp>
        <p:nvSpPr>
          <p:cNvPr id="194" name="Google Shape;194;p33"/>
          <p:cNvSpPr txBox="1">
            <a:spLocks noGrp="1"/>
          </p:cNvSpPr>
          <p:nvPr>
            <p:ph type="title" idx="2"/>
          </p:nvPr>
        </p:nvSpPr>
        <p:spPr>
          <a:xfrm>
            <a:off x="127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5" name="Google Shape;195;p33"/>
          <p:cNvSpPr txBox="1">
            <a:spLocks noGrp="1"/>
          </p:cNvSpPr>
          <p:nvPr>
            <p:ph type="subTitle" idx="1"/>
          </p:nvPr>
        </p:nvSpPr>
        <p:spPr>
          <a:xfrm>
            <a:off x="529394" y="2270475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1200" b="0" dirty="0">
                <a:solidFill>
                  <a:schemeClr val="bg1"/>
                </a:solidFill>
                <a:effectLst/>
                <a:latin typeface="Menlo" panose="020B0609030804020204" pitchFamily="49" charset="0"/>
              </a:rPr>
              <a:t>   10 wines to increase our sales</a:t>
            </a:r>
          </a:p>
        </p:txBody>
      </p:sp>
      <p:sp>
        <p:nvSpPr>
          <p:cNvPr id="196" name="Google Shape;196;p33"/>
          <p:cNvSpPr txBox="1">
            <a:spLocks noGrp="1"/>
          </p:cNvSpPr>
          <p:nvPr>
            <p:ph type="title" idx="3"/>
          </p:nvPr>
        </p:nvSpPr>
        <p:spPr>
          <a:xfrm>
            <a:off x="340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COUNTRY</a:t>
            </a:r>
            <a:endParaRPr dirty="0"/>
          </a:p>
        </p:txBody>
      </p:sp>
      <p:sp>
        <p:nvSpPr>
          <p:cNvPr id="197" name="Google Shape;197;p33"/>
          <p:cNvSpPr txBox="1">
            <a:spLocks noGrp="1"/>
          </p:cNvSpPr>
          <p:nvPr>
            <p:ph type="title" idx="4"/>
          </p:nvPr>
        </p:nvSpPr>
        <p:spPr>
          <a:xfrm>
            <a:off x="393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8" name="Google Shape;198;p33"/>
          <p:cNvSpPr txBox="1">
            <a:spLocks noGrp="1"/>
          </p:cNvSpPr>
          <p:nvPr>
            <p:ph type="subTitle" idx="5"/>
          </p:nvPr>
        </p:nvSpPr>
        <p:spPr>
          <a:xfrm>
            <a:off x="337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Marketing Budget and Country Leaderboard</a:t>
            </a:r>
            <a:endParaRPr dirty="0"/>
          </a:p>
        </p:txBody>
      </p:sp>
      <p:sp>
        <p:nvSpPr>
          <p:cNvPr id="199" name="Google Shape;199;p33"/>
          <p:cNvSpPr txBox="1">
            <a:spLocks noGrp="1"/>
          </p:cNvSpPr>
          <p:nvPr>
            <p:ph type="title" idx="6"/>
          </p:nvPr>
        </p:nvSpPr>
        <p:spPr>
          <a:xfrm>
            <a:off x="74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TASTE</a:t>
            </a:r>
            <a:endParaRPr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title" idx="7"/>
          </p:nvPr>
        </p:nvSpPr>
        <p:spPr>
          <a:xfrm>
            <a:off x="127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subTitle" idx="8"/>
          </p:nvPr>
        </p:nvSpPr>
        <p:spPr>
          <a:xfrm>
            <a:off x="72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Flavor</a:t>
            </a:r>
            <a:r>
              <a:rPr lang="en-GB" dirty="0"/>
              <a:t> Groups a</a:t>
            </a:r>
            <a:r>
              <a:rPr lang="en" dirty="0" err="1"/>
              <a:t>nd</a:t>
            </a:r>
            <a:r>
              <a:rPr lang="en" dirty="0"/>
              <a:t> 3 Most Common Grape</a:t>
            </a:r>
            <a:endParaRPr dirty="0"/>
          </a:p>
        </p:txBody>
      </p:sp>
      <p:sp>
        <p:nvSpPr>
          <p:cNvPr id="202" name="Google Shape;202;p33"/>
          <p:cNvSpPr txBox="1">
            <a:spLocks noGrp="1"/>
          </p:cNvSpPr>
          <p:nvPr>
            <p:ph type="title" idx="9"/>
          </p:nvPr>
        </p:nvSpPr>
        <p:spPr>
          <a:xfrm>
            <a:off x="3406250" y="35960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VIP </a:t>
            </a:r>
            <a:r>
              <a:rPr lang="en" dirty="0" err="1"/>
              <a:t>CLıent</a:t>
            </a:r>
            <a:endParaRPr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13"/>
          </p:nvPr>
        </p:nvSpPr>
        <p:spPr>
          <a:xfrm>
            <a:off x="3936800" y="3079025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204" name="Google Shape;204;p33"/>
          <p:cNvSpPr txBox="1">
            <a:spLocks noGrp="1"/>
          </p:cNvSpPr>
          <p:nvPr>
            <p:ph type="subTitle" idx="14"/>
          </p:nvPr>
        </p:nvSpPr>
        <p:spPr>
          <a:xfrm>
            <a:off x="3380000" y="4116536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 5 </a:t>
            </a:r>
            <a:r>
              <a:rPr lang="en" dirty="0" err="1"/>
              <a:t>Recommandation</a:t>
            </a:r>
            <a:endParaRPr dirty="0"/>
          </a:p>
        </p:txBody>
      </p:sp>
      <p:sp>
        <p:nvSpPr>
          <p:cNvPr id="205" name="Google Shape;205;p33"/>
          <p:cNvSpPr txBox="1">
            <a:spLocks noGrp="1"/>
          </p:cNvSpPr>
          <p:nvPr>
            <p:ph type="title" idx="15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 of contents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16"/>
          </p:nvPr>
        </p:nvSpPr>
        <p:spPr>
          <a:xfrm>
            <a:off x="6066250" y="1742775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Wınery</a:t>
            </a:r>
            <a:endParaRPr dirty="0"/>
          </a:p>
        </p:txBody>
      </p:sp>
      <p:sp>
        <p:nvSpPr>
          <p:cNvPr id="207" name="Google Shape;207;p33"/>
          <p:cNvSpPr txBox="1">
            <a:spLocks noGrp="1"/>
          </p:cNvSpPr>
          <p:nvPr>
            <p:ph type="title" idx="17"/>
          </p:nvPr>
        </p:nvSpPr>
        <p:spPr>
          <a:xfrm>
            <a:off x="6596800" y="1225800"/>
            <a:ext cx="1275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subTitle" idx="18"/>
          </p:nvPr>
        </p:nvSpPr>
        <p:spPr>
          <a:xfrm>
            <a:off x="6037550" y="2263311"/>
            <a:ext cx="2388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Best Winery</a:t>
            </a:r>
          </a:p>
        </p:txBody>
      </p:sp>
      <p:cxnSp>
        <p:nvCxnSpPr>
          <p:cNvPr id="212" name="Google Shape;212;p33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09200" y="38762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10 WINES</a:t>
            </a:r>
            <a:endParaRPr dirty="0"/>
          </a:p>
        </p:txBody>
      </p:sp>
      <p:cxnSp>
        <p:nvCxnSpPr>
          <p:cNvPr id="244" name="Google Shape;244;p36"/>
          <p:cNvCxnSpPr/>
          <p:nvPr/>
        </p:nvCxnSpPr>
        <p:spPr>
          <a:xfrm>
            <a:off x="709200" y="2650288"/>
            <a:ext cx="8567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6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" name="Google Shape;276;p36"/>
          <p:cNvSpPr/>
          <p:nvPr/>
        </p:nvSpPr>
        <p:spPr>
          <a:xfrm>
            <a:off x="1222575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6"/>
          <p:cNvSpPr/>
          <p:nvPr/>
        </p:nvSpPr>
        <p:spPr>
          <a:xfrm>
            <a:off x="3185714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6"/>
          <p:cNvSpPr/>
          <p:nvPr/>
        </p:nvSpPr>
        <p:spPr>
          <a:xfrm>
            <a:off x="5149791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6"/>
          <p:cNvSpPr/>
          <p:nvPr/>
        </p:nvSpPr>
        <p:spPr>
          <a:xfrm>
            <a:off x="7112931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62D1134C-BF24-0CC7-F47F-0AADF6397C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386" y="1232114"/>
            <a:ext cx="7495228" cy="344178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Country – market</a:t>
            </a:r>
            <a:r>
              <a:rPr lang="en-GB" dirty="0" err="1"/>
              <a:t>i</a:t>
            </a:r>
            <a:r>
              <a:rPr lang="en" dirty="0"/>
              <a:t>ng budget</a:t>
            </a:r>
            <a:endParaRPr dirty="0"/>
          </a:p>
        </p:txBody>
      </p:sp>
      <p:sp>
        <p:nvSpPr>
          <p:cNvPr id="427" name="Google Shape;427;p43"/>
          <p:cNvSpPr txBox="1">
            <a:spLocks noGrp="1"/>
          </p:cNvSpPr>
          <p:nvPr>
            <p:ph type="title" idx="4294967295"/>
          </p:nvPr>
        </p:nvSpPr>
        <p:spPr>
          <a:xfrm>
            <a:off x="6039500" y="216341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 err="1"/>
              <a:t>moldavıe</a:t>
            </a:r>
            <a:endParaRPr sz="2500" dirty="0"/>
          </a:p>
        </p:txBody>
      </p:sp>
      <p:sp>
        <p:nvSpPr>
          <p:cNvPr id="428" name="Google Shape;428;p43"/>
          <p:cNvSpPr txBox="1">
            <a:spLocks noGrp="1"/>
          </p:cNvSpPr>
          <p:nvPr>
            <p:ph type="subTitle" idx="4294967295"/>
          </p:nvPr>
        </p:nvSpPr>
        <p:spPr>
          <a:xfrm>
            <a:off x="6039500" y="2645109"/>
            <a:ext cx="2336400" cy="10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The lowest count of wine users. It also has the lowest count of users per wine.</a:t>
            </a:r>
            <a:endParaRPr dirty="0"/>
          </a:p>
        </p:txBody>
      </p:sp>
      <p:grpSp>
        <p:nvGrpSpPr>
          <p:cNvPr id="430" name="Google Shape;430;p43"/>
          <p:cNvGrpSpPr/>
          <p:nvPr/>
        </p:nvGrpSpPr>
        <p:grpSpPr>
          <a:xfrm>
            <a:off x="7006683" y="1563454"/>
            <a:ext cx="402033" cy="473619"/>
            <a:chOff x="5633226" y="2466906"/>
            <a:chExt cx="319861" cy="376815"/>
          </a:xfrm>
        </p:grpSpPr>
        <p:sp>
          <p:nvSpPr>
            <p:cNvPr id="431" name="Google Shape;431;p43"/>
            <p:cNvSpPr/>
            <p:nvPr/>
          </p:nvSpPr>
          <p:spPr>
            <a:xfrm>
              <a:off x="5930468" y="2659497"/>
              <a:ext cx="19273" cy="14252"/>
            </a:xfrm>
            <a:custGeom>
              <a:avLst/>
              <a:gdLst/>
              <a:ahLst/>
              <a:cxnLst/>
              <a:rect l="l" t="t" r="r" b="b"/>
              <a:pathLst>
                <a:path w="714" h="528" extrusionOk="0">
                  <a:moveTo>
                    <a:pt x="372" y="0"/>
                  </a:moveTo>
                  <a:cubicBezTo>
                    <a:pt x="31" y="0"/>
                    <a:pt x="0" y="435"/>
                    <a:pt x="279" y="528"/>
                  </a:cubicBezTo>
                  <a:lnTo>
                    <a:pt x="372" y="528"/>
                  </a:lnTo>
                  <a:cubicBezTo>
                    <a:pt x="683" y="528"/>
                    <a:pt x="714" y="93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3"/>
            <p:cNvSpPr/>
            <p:nvPr/>
          </p:nvSpPr>
          <p:spPr>
            <a:xfrm>
              <a:off x="5633226" y="2466906"/>
              <a:ext cx="319861" cy="376815"/>
            </a:xfrm>
            <a:custGeom>
              <a:avLst/>
              <a:gdLst/>
              <a:ahLst/>
              <a:cxnLst/>
              <a:rect l="l" t="t" r="r" b="b"/>
              <a:pathLst>
                <a:path w="11850" h="13960" extrusionOk="0">
                  <a:moveTo>
                    <a:pt x="10950" y="559"/>
                  </a:moveTo>
                  <a:cubicBezTo>
                    <a:pt x="10981" y="1118"/>
                    <a:pt x="11136" y="2606"/>
                    <a:pt x="11229" y="3878"/>
                  </a:cubicBezTo>
                  <a:cubicBezTo>
                    <a:pt x="11074" y="3940"/>
                    <a:pt x="10919" y="4033"/>
                    <a:pt x="10795" y="4157"/>
                  </a:cubicBezTo>
                  <a:cubicBezTo>
                    <a:pt x="10671" y="4282"/>
                    <a:pt x="10516" y="4344"/>
                    <a:pt x="10330" y="4375"/>
                  </a:cubicBezTo>
                  <a:cubicBezTo>
                    <a:pt x="10206" y="4344"/>
                    <a:pt x="10113" y="4313"/>
                    <a:pt x="10020" y="4250"/>
                  </a:cubicBezTo>
                  <a:cubicBezTo>
                    <a:pt x="9958" y="4219"/>
                    <a:pt x="9740" y="4064"/>
                    <a:pt x="9616" y="3971"/>
                  </a:cubicBezTo>
                  <a:cubicBezTo>
                    <a:pt x="9430" y="3878"/>
                    <a:pt x="9213" y="3816"/>
                    <a:pt x="8996" y="3816"/>
                  </a:cubicBezTo>
                  <a:cubicBezTo>
                    <a:pt x="8686" y="3816"/>
                    <a:pt x="8407" y="3940"/>
                    <a:pt x="8158" y="4157"/>
                  </a:cubicBezTo>
                  <a:cubicBezTo>
                    <a:pt x="8034" y="4282"/>
                    <a:pt x="7879" y="4344"/>
                    <a:pt x="7693" y="4344"/>
                  </a:cubicBezTo>
                  <a:cubicBezTo>
                    <a:pt x="7569" y="4344"/>
                    <a:pt x="7476" y="4313"/>
                    <a:pt x="7383" y="4250"/>
                  </a:cubicBezTo>
                  <a:cubicBezTo>
                    <a:pt x="7321" y="4219"/>
                    <a:pt x="7135" y="4064"/>
                    <a:pt x="7042" y="4002"/>
                  </a:cubicBezTo>
                  <a:cubicBezTo>
                    <a:pt x="6949" y="3971"/>
                    <a:pt x="6887" y="3909"/>
                    <a:pt x="6794" y="3878"/>
                  </a:cubicBezTo>
                  <a:cubicBezTo>
                    <a:pt x="6887" y="2606"/>
                    <a:pt x="7042" y="1118"/>
                    <a:pt x="7104" y="559"/>
                  </a:cubicBezTo>
                  <a:close/>
                  <a:moveTo>
                    <a:pt x="5584" y="3072"/>
                  </a:moveTo>
                  <a:cubicBezTo>
                    <a:pt x="5987" y="3971"/>
                    <a:pt x="6763" y="5988"/>
                    <a:pt x="6763" y="6763"/>
                  </a:cubicBezTo>
                  <a:cubicBezTo>
                    <a:pt x="6763" y="6949"/>
                    <a:pt x="6732" y="7166"/>
                    <a:pt x="6670" y="7352"/>
                  </a:cubicBezTo>
                  <a:cubicBezTo>
                    <a:pt x="6545" y="7321"/>
                    <a:pt x="6421" y="7290"/>
                    <a:pt x="6266" y="7290"/>
                  </a:cubicBezTo>
                  <a:cubicBezTo>
                    <a:pt x="5956" y="7290"/>
                    <a:pt x="5646" y="7414"/>
                    <a:pt x="5429" y="7632"/>
                  </a:cubicBezTo>
                  <a:cubicBezTo>
                    <a:pt x="5305" y="7756"/>
                    <a:pt x="5119" y="7818"/>
                    <a:pt x="4963" y="7849"/>
                  </a:cubicBezTo>
                  <a:cubicBezTo>
                    <a:pt x="4777" y="7818"/>
                    <a:pt x="4622" y="7756"/>
                    <a:pt x="4498" y="7632"/>
                  </a:cubicBezTo>
                  <a:cubicBezTo>
                    <a:pt x="4250" y="7414"/>
                    <a:pt x="3971" y="7290"/>
                    <a:pt x="3630" y="7290"/>
                  </a:cubicBezTo>
                  <a:cubicBezTo>
                    <a:pt x="3319" y="7290"/>
                    <a:pt x="3040" y="7414"/>
                    <a:pt x="2792" y="7632"/>
                  </a:cubicBezTo>
                  <a:cubicBezTo>
                    <a:pt x="2668" y="7756"/>
                    <a:pt x="2513" y="7818"/>
                    <a:pt x="2327" y="7849"/>
                  </a:cubicBezTo>
                  <a:cubicBezTo>
                    <a:pt x="2172" y="7818"/>
                    <a:pt x="1986" y="7756"/>
                    <a:pt x="1862" y="7632"/>
                  </a:cubicBezTo>
                  <a:cubicBezTo>
                    <a:pt x="1644" y="7414"/>
                    <a:pt x="1334" y="7290"/>
                    <a:pt x="1024" y="7290"/>
                  </a:cubicBezTo>
                  <a:cubicBezTo>
                    <a:pt x="900" y="7290"/>
                    <a:pt x="745" y="7321"/>
                    <a:pt x="621" y="7352"/>
                  </a:cubicBezTo>
                  <a:cubicBezTo>
                    <a:pt x="590" y="7166"/>
                    <a:pt x="559" y="6949"/>
                    <a:pt x="559" y="6763"/>
                  </a:cubicBezTo>
                  <a:cubicBezTo>
                    <a:pt x="559" y="5988"/>
                    <a:pt x="1334" y="3971"/>
                    <a:pt x="1706" y="3072"/>
                  </a:cubicBezTo>
                  <a:close/>
                  <a:moveTo>
                    <a:pt x="6297" y="7818"/>
                  </a:moveTo>
                  <a:cubicBezTo>
                    <a:pt x="6359" y="7818"/>
                    <a:pt x="6421" y="7849"/>
                    <a:pt x="6514" y="7880"/>
                  </a:cubicBezTo>
                  <a:cubicBezTo>
                    <a:pt x="6266" y="8376"/>
                    <a:pt x="5925" y="8841"/>
                    <a:pt x="5522" y="9214"/>
                  </a:cubicBezTo>
                  <a:lnTo>
                    <a:pt x="5522" y="9245"/>
                  </a:lnTo>
                  <a:cubicBezTo>
                    <a:pt x="4808" y="9927"/>
                    <a:pt x="4033" y="10330"/>
                    <a:pt x="3661" y="10330"/>
                  </a:cubicBezTo>
                  <a:cubicBezTo>
                    <a:pt x="3288" y="10330"/>
                    <a:pt x="2482" y="9927"/>
                    <a:pt x="1799" y="9245"/>
                  </a:cubicBezTo>
                  <a:cubicBezTo>
                    <a:pt x="1396" y="8841"/>
                    <a:pt x="1055" y="8376"/>
                    <a:pt x="807" y="7880"/>
                  </a:cubicBezTo>
                  <a:cubicBezTo>
                    <a:pt x="869" y="7849"/>
                    <a:pt x="962" y="7818"/>
                    <a:pt x="1024" y="7818"/>
                  </a:cubicBezTo>
                  <a:cubicBezTo>
                    <a:pt x="1210" y="7849"/>
                    <a:pt x="1365" y="7911"/>
                    <a:pt x="1489" y="8035"/>
                  </a:cubicBezTo>
                  <a:cubicBezTo>
                    <a:pt x="1737" y="8252"/>
                    <a:pt x="2017" y="8376"/>
                    <a:pt x="2358" y="8376"/>
                  </a:cubicBezTo>
                  <a:cubicBezTo>
                    <a:pt x="2668" y="8376"/>
                    <a:pt x="2947" y="8252"/>
                    <a:pt x="3195" y="8035"/>
                  </a:cubicBezTo>
                  <a:cubicBezTo>
                    <a:pt x="3319" y="7911"/>
                    <a:pt x="3475" y="7849"/>
                    <a:pt x="3661" y="7818"/>
                  </a:cubicBezTo>
                  <a:cubicBezTo>
                    <a:pt x="3816" y="7849"/>
                    <a:pt x="4002" y="7911"/>
                    <a:pt x="4126" y="8035"/>
                  </a:cubicBezTo>
                  <a:cubicBezTo>
                    <a:pt x="4359" y="8267"/>
                    <a:pt x="4661" y="8384"/>
                    <a:pt x="4963" y="8384"/>
                  </a:cubicBezTo>
                  <a:cubicBezTo>
                    <a:pt x="5266" y="8384"/>
                    <a:pt x="5568" y="8267"/>
                    <a:pt x="5801" y="8035"/>
                  </a:cubicBezTo>
                  <a:cubicBezTo>
                    <a:pt x="5956" y="7911"/>
                    <a:pt x="6111" y="7849"/>
                    <a:pt x="6297" y="7818"/>
                  </a:cubicBezTo>
                  <a:close/>
                  <a:moveTo>
                    <a:pt x="3319" y="10827"/>
                  </a:moveTo>
                  <a:cubicBezTo>
                    <a:pt x="3428" y="10858"/>
                    <a:pt x="3537" y="10873"/>
                    <a:pt x="3641" y="10873"/>
                  </a:cubicBezTo>
                  <a:cubicBezTo>
                    <a:pt x="3746" y="10873"/>
                    <a:pt x="3847" y="10858"/>
                    <a:pt x="3940" y="10827"/>
                  </a:cubicBezTo>
                  <a:lnTo>
                    <a:pt x="3940" y="10827"/>
                  </a:lnTo>
                  <a:cubicBezTo>
                    <a:pt x="3909" y="11013"/>
                    <a:pt x="3909" y="11199"/>
                    <a:pt x="3940" y="11385"/>
                  </a:cubicBezTo>
                  <a:cubicBezTo>
                    <a:pt x="4033" y="11850"/>
                    <a:pt x="4219" y="12657"/>
                    <a:pt x="4839" y="12998"/>
                  </a:cubicBezTo>
                  <a:cubicBezTo>
                    <a:pt x="4901" y="13029"/>
                    <a:pt x="5212" y="13184"/>
                    <a:pt x="5243" y="13184"/>
                  </a:cubicBezTo>
                  <a:cubicBezTo>
                    <a:pt x="5336" y="13215"/>
                    <a:pt x="5398" y="13308"/>
                    <a:pt x="5429" y="13432"/>
                  </a:cubicBezTo>
                  <a:lnTo>
                    <a:pt x="1893" y="13432"/>
                  </a:lnTo>
                  <a:cubicBezTo>
                    <a:pt x="1893" y="13401"/>
                    <a:pt x="1893" y="13370"/>
                    <a:pt x="1893" y="13339"/>
                  </a:cubicBezTo>
                  <a:cubicBezTo>
                    <a:pt x="1924" y="13277"/>
                    <a:pt x="1955" y="13215"/>
                    <a:pt x="2048" y="13184"/>
                  </a:cubicBezTo>
                  <a:cubicBezTo>
                    <a:pt x="2079" y="13184"/>
                    <a:pt x="2389" y="13029"/>
                    <a:pt x="2482" y="12998"/>
                  </a:cubicBezTo>
                  <a:cubicBezTo>
                    <a:pt x="3102" y="12688"/>
                    <a:pt x="3288" y="11850"/>
                    <a:pt x="3350" y="11385"/>
                  </a:cubicBezTo>
                  <a:cubicBezTo>
                    <a:pt x="3381" y="11199"/>
                    <a:pt x="3350" y="11013"/>
                    <a:pt x="3319" y="10827"/>
                  </a:cubicBezTo>
                  <a:close/>
                  <a:moveTo>
                    <a:pt x="9306" y="11137"/>
                  </a:moveTo>
                  <a:lnTo>
                    <a:pt x="9306" y="11385"/>
                  </a:lnTo>
                  <a:cubicBezTo>
                    <a:pt x="9368" y="11850"/>
                    <a:pt x="9554" y="12657"/>
                    <a:pt x="10175" y="12998"/>
                  </a:cubicBezTo>
                  <a:lnTo>
                    <a:pt x="10578" y="13184"/>
                  </a:lnTo>
                  <a:cubicBezTo>
                    <a:pt x="10671" y="13215"/>
                    <a:pt x="10764" y="13308"/>
                    <a:pt x="10764" y="13432"/>
                  </a:cubicBezTo>
                  <a:lnTo>
                    <a:pt x="7228" y="13432"/>
                  </a:lnTo>
                  <a:cubicBezTo>
                    <a:pt x="7228" y="13401"/>
                    <a:pt x="7259" y="13370"/>
                    <a:pt x="7259" y="13339"/>
                  </a:cubicBezTo>
                  <a:cubicBezTo>
                    <a:pt x="7290" y="13277"/>
                    <a:pt x="7321" y="13215"/>
                    <a:pt x="7414" y="13184"/>
                  </a:cubicBezTo>
                  <a:cubicBezTo>
                    <a:pt x="7445" y="13184"/>
                    <a:pt x="7755" y="13029"/>
                    <a:pt x="7848" y="12998"/>
                  </a:cubicBezTo>
                  <a:cubicBezTo>
                    <a:pt x="8438" y="12688"/>
                    <a:pt x="8655" y="11850"/>
                    <a:pt x="8717" y="11385"/>
                  </a:cubicBezTo>
                  <a:cubicBezTo>
                    <a:pt x="8717" y="11292"/>
                    <a:pt x="8717" y="11199"/>
                    <a:pt x="8717" y="11137"/>
                  </a:cubicBezTo>
                  <a:cubicBezTo>
                    <a:pt x="8810" y="11168"/>
                    <a:pt x="8903" y="11168"/>
                    <a:pt x="8996" y="11199"/>
                  </a:cubicBezTo>
                  <a:lnTo>
                    <a:pt x="9027" y="11199"/>
                  </a:lnTo>
                  <a:cubicBezTo>
                    <a:pt x="9120" y="11168"/>
                    <a:pt x="9213" y="11168"/>
                    <a:pt x="9306" y="11137"/>
                  </a:cubicBezTo>
                  <a:close/>
                  <a:moveTo>
                    <a:pt x="6856" y="1"/>
                  </a:moveTo>
                  <a:cubicBezTo>
                    <a:pt x="6701" y="1"/>
                    <a:pt x="6576" y="125"/>
                    <a:pt x="6576" y="249"/>
                  </a:cubicBezTo>
                  <a:cubicBezTo>
                    <a:pt x="6576" y="280"/>
                    <a:pt x="6421" y="1800"/>
                    <a:pt x="6297" y="3320"/>
                  </a:cubicBezTo>
                  <a:cubicBezTo>
                    <a:pt x="6142" y="2948"/>
                    <a:pt x="6049" y="2700"/>
                    <a:pt x="6018" y="2669"/>
                  </a:cubicBezTo>
                  <a:cubicBezTo>
                    <a:pt x="5987" y="2575"/>
                    <a:pt x="5894" y="2513"/>
                    <a:pt x="5770" y="2513"/>
                  </a:cubicBezTo>
                  <a:lnTo>
                    <a:pt x="1520" y="2513"/>
                  </a:lnTo>
                  <a:cubicBezTo>
                    <a:pt x="1396" y="2513"/>
                    <a:pt x="1303" y="2575"/>
                    <a:pt x="1272" y="2669"/>
                  </a:cubicBezTo>
                  <a:cubicBezTo>
                    <a:pt x="1210" y="2793"/>
                    <a:pt x="0" y="5646"/>
                    <a:pt x="0" y="6763"/>
                  </a:cubicBezTo>
                  <a:cubicBezTo>
                    <a:pt x="0" y="8066"/>
                    <a:pt x="869" y="9121"/>
                    <a:pt x="1396" y="9617"/>
                  </a:cubicBezTo>
                  <a:cubicBezTo>
                    <a:pt x="1737" y="9989"/>
                    <a:pt x="2172" y="10299"/>
                    <a:pt x="2637" y="10547"/>
                  </a:cubicBezTo>
                  <a:cubicBezTo>
                    <a:pt x="2792" y="10765"/>
                    <a:pt x="2854" y="11044"/>
                    <a:pt x="2823" y="11323"/>
                  </a:cubicBezTo>
                  <a:cubicBezTo>
                    <a:pt x="2730" y="11943"/>
                    <a:pt x="2513" y="12378"/>
                    <a:pt x="2203" y="12533"/>
                  </a:cubicBezTo>
                  <a:cubicBezTo>
                    <a:pt x="2172" y="12564"/>
                    <a:pt x="1862" y="12688"/>
                    <a:pt x="1768" y="12719"/>
                  </a:cubicBezTo>
                  <a:cubicBezTo>
                    <a:pt x="1613" y="12812"/>
                    <a:pt x="1489" y="12967"/>
                    <a:pt x="1427" y="13153"/>
                  </a:cubicBezTo>
                  <a:cubicBezTo>
                    <a:pt x="1365" y="13339"/>
                    <a:pt x="1334" y="13525"/>
                    <a:pt x="1365" y="13680"/>
                  </a:cubicBezTo>
                  <a:cubicBezTo>
                    <a:pt x="1365" y="13835"/>
                    <a:pt x="1458" y="13960"/>
                    <a:pt x="1613" y="13960"/>
                  </a:cubicBezTo>
                  <a:lnTo>
                    <a:pt x="5708" y="13960"/>
                  </a:lnTo>
                  <a:cubicBezTo>
                    <a:pt x="5863" y="13960"/>
                    <a:pt x="5987" y="13835"/>
                    <a:pt x="5987" y="13680"/>
                  </a:cubicBezTo>
                  <a:cubicBezTo>
                    <a:pt x="6049" y="13308"/>
                    <a:pt x="5863" y="12905"/>
                    <a:pt x="5491" y="12719"/>
                  </a:cubicBezTo>
                  <a:cubicBezTo>
                    <a:pt x="5429" y="12688"/>
                    <a:pt x="5119" y="12533"/>
                    <a:pt x="5088" y="12533"/>
                  </a:cubicBezTo>
                  <a:cubicBezTo>
                    <a:pt x="4808" y="12378"/>
                    <a:pt x="4591" y="11912"/>
                    <a:pt x="4498" y="11292"/>
                  </a:cubicBezTo>
                  <a:cubicBezTo>
                    <a:pt x="4467" y="11013"/>
                    <a:pt x="4529" y="10765"/>
                    <a:pt x="4684" y="10516"/>
                  </a:cubicBezTo>
                  <a:cubicBezTo>
                    <a:pt x="5119" y="10268"/>
                    <a:pt x="5553" y="9958"/>
                    <a:pt x="5925" y="9617"/>
                  </a:cubicBezTo>
                  <a:cubicBezTo>
                    <a:pt x="6235" y="9276"/>
                    <a:pt x="6514" y="8934"/>
                    <a:pt x="6763" y="8531"/>
                  </a:cubicBezTo>
                  <a:lnTo>
                    <a:pt x="6794" y="8624"/>
                  </a:lnTo>
                  <a:cubicBezTo>
                    <a:pt x="6918" y="8903"/>
                    <a:pt x="7042" y="9183"/>
                    <a:pt x="7197" y="9431"/>
                  </a:cubicBezTo>
                  <a:cubicBezTo>
                    <a:pt x="7414" y="9865"/>
                    <a:pt x="7693" y="10268"/>
                    <a:pt x="8034" y="10609"/>
                  </a:cubicBezTo>
                  <a:cubicBezTo>
                    <a:pt x="8158" y="10827"/>
                    <a:pt x="8189" y="11044"/>
                    <a:pt x="8189" y="11292"/>
                  </a:cubicBezTo>
                  <a:cubicBezTo>
                    <a:pt x="8096" y="11912"/>
                    <a:pt x="7879" y="12347"/>
                    <a:pt x="7569" y="12502"/>
                  </a:cubicBezTo>
                  <a:cubicBezTo>
                    <a:pt x="7538" y="12533"/>
                    <a:pt x="7197" y="12657"/>
                    <a:pt x="7135" y="12688"/>
                  </a:cubicBezTo>
                  <a:cubicBezTo>
                    <a:pt x="6949" y="12781"/>
                    <a:pt x="6825" y="12936"/>
                    <a:pt x="6732" y="13153"/>
                  </a:cubicBezTo>
                  <a:cubicBezTo>
                    <a:pt x="6701" y="13308"/>
                    <a:pt x="6670" y="13494"/>
                    <a:pt x="6670" y="13680"/>
                  </a:cubicBezTo>
                  <a:cubicBezTo>
                    <a:pt x="6670" y="13835"/>
                    <a:pt x="6794" y="13960"/>
                    <a:pt x="6949" y="13960"/>
                  </a:cubicBezTo>
                  <a:lnTo>
                    <a:pt x="11074" y="13960"/>
                  </a:lnTo>
                  <a:cubicBezTo>
                    <a:pt x="11198" y="13960"/>
                    <a:pt x="11322" y="13835"/>
                    <a:pt x="11322" y="13680"/>
                  </a:cubicBezTo>
                  <a:cubicBezTo>
                    <a:pt x="11384" y="13277"/>
                    <a:pt x="11198" y="12905"/>
                    <a:pt x="10857" y="12688"/>
                  </a:cubicBezTo>
                  <a:cubicBezTo>
                    <a:pt x="10795" y="12657"/>
                    <a:pt x="10454" y="12533"/>
                    <a:pt x="10454" y="12502"/>
                  </a:cubicBezTo>
                  <a:cubicBezTo>
                    <a:pt x="10144" y="12347"/>
                    <a:pt x="9927" y="11912"/>
                    <a:pt x="9865" y="11292"/>
                  </a:cubicBezTo>
                  <a:cubicBezTo>
                    <a:pt x="9833" y="11044"/>
                    <a:pt x="9896" y="10827"/>
                    <a:pt x="9989" y="10609"/>
                  </a:cubicBezTo>
                  <a:cubicBezTo>
                    <a:pt x="10144" y="10423"/>
                    <a:pt x="10299" y="10237"/>
                    <a:pt x="10454" y="10051"/>
                  </a:cubicBezTo>
                  <a:cubicBezTo>
                    <a:pt x="10764" y="9617"/>
                    <a:pt x="11012" y="9152"/>
                    <a:pt x="11229" y="8655"/>
                  </a:cubicBezTo>
                  <a:cubicBezTo>
                    <a:pt x="11229" y="8593"/>
                    <a:pt x="11229" y="8500"/>
                    <a:pt x="11229" y="8438"/>
                  </a:cubicBezTo>
                  <a:cubicBezTo>
                    <a:pt x="11198" y="8376"/>
                    <a:pt x="11136" y="8314"/>
                    <a:pt x="11074" y="8283"/>
                  </a:cubicBezTo>
                  <a:cubicBezTo>
                    <a:pt x="11042" y="8267"/>
                    <a:pt x="11006" y="8259"/>
                    <a:pt x="10969" y="8259"/>
                  </a:cubicBezTo>
                  <a:cubicBezTo>
                    <a:pt x="10862" y="8259"/>
                    <a:pt x="10748" y="8323"/>
                    <a:pt x="10702" y="8438"/>
                  </a:cubicBezTo>
                  <a:cubicBezTo>
                    <a:pt x="10454" y="9027"/>
                    <a:pt x="10144" y="9586"/>
                    <a:pt x="9740" y="10082"/>
                  </a:cubicBezTo>
                  <a:cubicBezTo>
                    <a:pt x="9585" y="10237"/>
                    <a:pt x="9430" y="10361"/>
                    <a:pt x="9275" y="10516"/>
                  </a:cubicBezTo>
                  <a:cubicBezTo>
                    <a:pt x="9182" y="10578"/>
                    <a:pt x="9120" y="10609"/>
                    <a:pt x="9027" y="10640"/>
                  </a:cubicBezTo>
                  <a:cubicBezTo>
                    <a:pt x="8934" y="10609"/>
                    <a:pt x="8872" y="10578"/>
                    <a:pt x="8841" y="10547"/>
                  </a:cubicBezTo>
                  <a:cubicBezTo>
                    <a:pt x="8593" y="10392"/>
                    <a:pt x="8376" y="10175"/>
                    <a:pt x="8189" y="9927"/>
                  </a:cubicBezTo>
                  <a:cubicBezTo>
                    <a:pt x="7755" y="9400"/>
                    <a:pt x="7414" y="8779"/>
                    <a:pt x="7166" y="8128"/>
                  </a:cubicBezTo>
                  <a:cubicBezTo>
                    <a:pt x="7135" y="8035"/>
                    <a:pt x="7135" y="7973"/>
                    <a:pt x="7104" y="7880"/>
                  </a:cubicBezTo>
                  <a:cubicBezTo>
                    <a:pt x="7228" y="7508"/>
                    <a:pt x="7321" y="7135"/>
                    <a:pt x="7321" y="6732"/>
                  </a:cubicBezTo>
                  <a:cubicBezTo>
                    <a:pt x="7228" y="5988"/>
                    <a:pt x="7042" y="5243"/>
                    <a:pt x="6763" y="4530"/>
                  </a:cubicBezTo>
                  <a:cubicBezTo>
                    <a:pt x="6763" y="4499"/>
                    <a:pt x="6763" y="4499"/>
                    <a:pt x="6763" y="4468"/>
                  </a:cubicBezTo>
                  <a:cubicBezTo>
                    <a:pt x="6794" y="4499"/>
                    <a:pt x="6825" y="4499"/>
                    <a:pt x="6856" y="4530"/>
                  </a:cubicBezTo>
                  <a:cubicBezTo>
                    <a:pt x="7088" y="4762"/>
                    <a:pt x="7391" y="4879"/>
                    <a:pt x="7693" y="4879"/>
                  </a:cubicBezTo>
                  <a:cubicBezTo>
                    <a:pt x="7996" y="4879"/>
                    <a:pt x="8298" y="4762"/>
                    <a:pt x="8531" y="4530"/>
                  </a:cubicBezTo>
                  <a:cubicBezTo>
                    <a:pt x="8624" y="4499"/>
                    <a:pt x="8686" y="4437"/>
                    <a:pt x="8779" y="4406"/>
                  </a:cubicBezTo>
                  <a:cubicBezTo>
                    <a:pt x="8841" y="4375"/>
                    <a:pt x="8934" y="4344"/>
                    <a:pt x="8996" y="4344"/>
                  </a:cubicBezTo>
                  <a:cubicBezTo>
                    <a:pt x="9182" y="4344"/>
                    <a:pt x="9337" y="4437"/>
                    <a:pt x="9461" y="4530"/>
                  </a:cubicBezTo>
                  <a:cubicBezTo>
                    <a:pt x="9709" y="4747"/>
                    <a:pt x="9989" y="4871"/>
                    <a:pt x="10330" y="4902"/>
                  </a:cubicBezTo>
                  <a:cubicBezTo>
                    <a:pt x="10547" y="4871"/>
                    <a:pt x="10733" y="4809"/>
                    <a:pt x="10919" y="4716"/>
                  </a:cubicBezTo>
                  <a:cubicBezTo>
                    <a:pt x="11012" y="4654"/>
                    <a:pt x="11105" y="4623"/>
                    <a:pt x="11167" y="4530"/>
                  </a:cubicBezTo>
                  <a:cubicBezTo>
                    <a:pt x="11198" y="4499"/>
                    <a:pt x="11229" y="4499"/>
                    <a:pt x="11260" y="4468"/>
                  </a:cubicBezTo>
                  <a:cubicBezTo>
                    <a:pt x="11291" y="4995"/>
                    <a:pt x="11322" y="5398"/>
                    <a:pt x="11322" y="5677"/>
                  </a:cubicBezTo>
                  <a:lnTo>
                    <a:pt x="11322" y="6143"/>
                  </a:lnTo>
                  <a:cubicBezTo>
                    <a:pt x="11291" y="6236"/>
                    <a:pt x="11322" y="6298"/>
                    <a:pt x="11384" y="6360"/>
                  </a:cubicBezTo>
                  <a:cubicBezTo>
                    <a:pt x="11434" y="6426"/>
                    <a:pt x="11502" y="6457"/>
                    <a:pt x="11573" y="6457"/>
                  </a:cubicBezTo>
                  <a:cubicBezTo>
                    <a:pt x="11635" y="6457"/>
                    <a:pt x="11699" y="6434"/>
                    <a:pt x="11757" y="6391"/>
                  </a:cubicBezTo>
                  <a:cubicBezTo>
                    <a:pt x="11819" y="6329"/>
                    <a:pt x="11850" y="6267"/>
                    <a:pt x="11850" y="6205"/>
                  </a:cubicBezTo>
                  <a:lnTo>
                    <a:pt x="11850" y="5677"/>
                  </a:lnTo>
                  <a:cubicBezTo>
                    <a:pt x="11850" y="5305"/>
                    <a:pt x="11819" y="4778"/>
                    <a:pt x="11788" y="4064"/>
                  </a:cubicBezTo>
                  <a:cubicBezTo>
                    <a:pt x="11664" y="2389"/>
                    <a:pt x="11447" y="280"/>
                    <a:pt x="11447" y="249"/>
                  </a:cubicBezTo>
                  <a:cubicBezTo>
                    <a:pt x="11447" y="125"/>
                    <a:pt x="11322" y="1"/>
                    <a:pt x="1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3" name="Google Shape;433;p43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4" name="Google Shape;434;p43"/>
          <p:cNvSpPr/>
          <p:nvPr/>
        </p:nvSpPr>
        <p:spPr>
          <a:xfrm>
            <a:off x="6844550" y="1437114"/>
            <a:ext cx="726300" cy="7263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Picture 1" descr="A picture containing text, number, font, screenshot&#10;&#10;Description automatically generated">
            <a:extLst>
              <a:ext uri="{FF2B5EF4-FFF2-40B4-BE49-F238E27FC236}">
                <a16:creationId xmlns:a16="http://schemas.microsoft.com/office/drawing/2014/main" id="{8DBDD6AF-743D-9303-18CA-44E8DACB5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100" y="1563454"/>
            <a:ext cx="4231708" cy="19351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09200" y="38762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Country</a:t>
            </a:r>
            <a:endParaRPr dirty="0"/>
          </a:p>
        </p:txBody>
      </p:sp>
      <p:cxnSp>
        <p:nvCxnSpPr>
          <p:cNvPr id="244" name="Google Shape;244;p36"/>
          <p:cNvCxnSpPr/>
          <p:nvPr/>
        </p:nvCxnSpPr>
        <p:spPr>
          <a:xfrm>
            <a:off x="709200" y="2650288"/>
            <a:ext cx="8567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6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" name="Google Shape;276;p36"/>
          <p:cNvSpPr/>
          <p:nvPr/>
        </p:nvSpPr>
        <p:spPr>
          <a:xfrm>
            <a:off x="1222575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6"/>
          <p:cNvSpPr/>
          <p:nvPr/>
        </p:nvSpPr>
        <p:spPr>
          <a:xfrm>
            <a:off x="3185714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6"/>
          <p:cNvSpPr/>
          <p:nvPr/>
        </p:nvSpPr>
        <p:spPr>
          <a:xfrm>
            <a:off x="5149791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6"/>
          <p:cNvSpPr/>
          <p:nvPr/>
        </p:nvSpPr>
        <p:spPr>
          <a:xfrm>
            <a:off x="7112931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" name="Picture 7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221F04EA-5E2F-8880-D5D8-233B767061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4325" y="1053570"/>
            <a:ext cx="4572000" cy="3888141"/>
          </a:xfrm>
          <a:prstGeom prst="rect">
            <a:avLst/>
          </a:prstGeom>
        </p:spPr>
      </p:pic>
      <p:pic>
        <p:nvPicPr>
          <p:cNvPr id="10" name="Picture 9" descr="A picture containing text, screenshot, font, plot&#10;&#10;Description automatically generated">
            <a:extLst>
              <a:ext uri="{FF2B5EF4-FFF2-40B4-BE49-F238E27FC236}">
                <a16:creationId xmlns:a16="http://schemas.microsoft.com/office/drawing/2014/main" id="{FB774E92-13D1-CDF7-5E71-C59E3A635E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37974" y="1053570"/>
            <a:ext cx="4961313" cy="3888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218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09200" y="38762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Wınery</a:t>
            </a:r>
            <a:endParaRPr dirty="0"/>
          </a:p>
        </p:txBody>
      </p:sp>
      <p:cxnSp>
        <p:nvCxnSpPr>
          <p:cNvPr id="244" name="Google Shape;244;p36"/>
          <p:cNvCxnSpPr/>
          <p:nvPr/>
        </p:nvCxnSpPr>
        <p:spPr>
          <a:xfrm>
            <a:off x="709200" y="2650288"/>
            <a:ext cx="8567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6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" name="Google Shape;276;p36"/>
          <p:cNvSpPr/>
          <p:nvPr/>
        </p:nvSpPr>
        <p:spPr>
          <a:xfrm>
            <a:off x="1222575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6"/>
          <p:cNvSpPr/>
          <p:nvPr/>
        </p:nvSpPr>
        <p:spPr>
          <a:xfrm>
            <a:off x="3185714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6"/>
          <p:cNvSpPr/>
          <p:nvPr/>
        </p:nvSpPr>
        <p:spPr>
          <a:xfrm>
            <a:off x="5149791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6"/>
          <p:cNvSpPr/>
          <p:nvPr/>
        </p:nvSpPr>
        <p:spPr>
          <a:xfrm>
            <a:off x="7112931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Picture 5" descr="A picture containing text, screenshot, font, plot&#10;&#10;Description automatically generated">
            <a:extLst>
              <a:ext uri="{FF2B5EF4-FFF2-40B4-BE49-F238E27FC236}">
                <a16:creationId xmlns:a16="http://schemas.microsoft.com/office/drawing/2014/main" id="{DF329997-D5A4-62FA-EF4A-5140F0E3CA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00" y="1071339"/>
            <a:ext cx="7725600" cy="3777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TASTE - </a:t>
            </a:r>
            <a:r>
              <a:rPr lang="tr-TR" dirty="0" err="1"/>
              <a:t>Flavors</a:t>
            </a:r>
            <a:endParaRPr dirty="0"/>
          </a:p>
        </p:txBody>
      </p:sp>
      <p:sp>
        <p:nvSpPr>
          <p:cNvPr id="428" name="Google Shape;428;p43"/>
          <p:cNvSpPr txBox="1">
            <a:spLocks noGrp="1"/>
          </p:cNvSpPr>
          <p:nvPr>
            <p:ph type="subTitle" idx="4294967295"/>
          </p:nvPr>
        </p:nvSpPr>
        <p:spPr>
          <a:xfrm>
            <a:off x="5618136" y="0"/>
            <a:ext cx="3115159" cy="10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lnSpc>
                <a:spcPct val="100000"/>
              </a:lnSpc>
              <a:spcAft>
                <a:spcPts val="1600"/>
              </a:spcAft>
              <a:buNone/>
            </a:pPr>
            <a:r>
              <a:rPr lang="en-GB" sz="800" dirty="0">
                <a:latin typeface="+mj-lt"/>
              </a:rPr>
              <a:t>-   La Grande </a:t>
            </a:r>
            <a:r>
              <a:rPr lang="en-GB" sz="800" dirty="0" err="1">
                <a:latin typeface="+mj-lt"/>
              </a:rPr>
              <a:t>Année</a:t>
            </a:r>
            <a:r>
              <a:rPr lang="en-GB" sz="800" dirty="0">
                <a:latin typeface="+mj-lt"/>
              </a:rPr>
              <a:t> Brut Champagne         -</a:t>
            </a: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Grande Cuvée</a:t>
            </a:r>
            <a:r>
              <a:rPr lang="en-BE" sz="800" dirty="0">
                <a:effectLst/>
                <a:latin typeface="+mj-lt"/>
              </a:rPr>
              <a:t> </a:t>
            </a:r>
            <a:endParaRPr lang="en-GB" sz="800" dirty="0">
              <a:latin typeface="+mj-lt"/>
            </a:endParaRP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GB" sz="800" dirty="0">
                <a:latin typeface="+mj-lt"/>
              </a:rPr>
              <a:t>Cristal Brut Champagne (</a:t>
            </a:r>
            <a:r>
              <a:rPr lang="en-GB" sz="800" dirty="0" err="1">
                <a:latin typeface="+mj-lt"/>
              </a:rPr>
              <a:t>Millésimé</a:t>
            </a:r>
            <a:r>
              <a:rPr lang="en-GB" sz="800" dirty="0">
                <a:latin typeface="+mj-lt"/>
              </a:rPr>
              <a:t>) </a:t>
            </a: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GB" sz="800" dirty="0">
                <a:latin typeface="+mj-lt"/>
              </a:rPr>
              <a:t>Belle Epoque Brut Champagne </a:t>
            </a: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Vintage</a:t>
            </a:r>
            <a:r>
              <a:rPr lang="en-BE" sz="800" dirty="0">
                <a:effectLst/>
                <a:latin typeface="+mj-lt"/>
              </a:rPr>
              <a:t> </a:t>
            </a:r>
            <a:endParaRPr lang="en-GB" sz="800" dirty="0">
              <a:effectLst/>
              <a:latin typeface="+mj-lt"/>
            </a:endParaRP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La Grande Dame Brut Champagne</a:t>
            </a:r>
            <a:r>
              <a:rPr lang="en-BE" sz="800" dirty="0">
                <a:effectLst/>
                <a:latin typeface="+mj-lt"/>
              </a:rPr>
              <a:t> </a:t>
            </a:r>
            <a:endParaRPr lang="en-GB" sz="800" dirty="0">
              <a:latin typeface="+mj-lt"/>
            </a:endParaRP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Brut Champagne</a:t>
            </a:r>
            <a:r>
              <a:rPr lang="en-BE" sz="800" dirty="0">
                <a:effectLst/>
                <a:latin typeface="+mj-lt"/>
              </a:rPr>
              <a:t> </a:t>
            </a:r>
            <a:endParaRPr lang="en-GB" sz="800" dirty="0">
              <a:effectLst/>
              <a:latin typeface="+mj-lt"/>
            </a:endParaRP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Trebbiano d'Abruzzo</a:t>
            </a:r>
            <a:r>
              <a:rPr lang="en-BE" sz="800" dirty="0">
                <a:effectLst/>
                <a:latin typeface="+mj-lt"/>
              </a:rPr>
              <a:t> </a:t>
            </a:r>
            <a:endParaRPr lang="en-GB" sz="800" dirty="0">
              <a:latin typeface="+mj-lt"/>
            </a:endParaRP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Le Mesnil Blanc de Blancs (Cuvée S) Brut Champagne</a:t>
            </a:r>
            <a:r>
              <a:rPr lang="en-BE" sz="800" dirty="0">
                <a:effectLst/>
                <a:latin typeface="+mj-lt"/>
              </a:rPr>
              <a:t> </a:t>
            </a: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Comtes de Champagne Blanc de Blancs</a:t>
            </a:r>
            <a:r>
              <a:rPr lang="en-BE" sz="800" dirty="0">
                <a:effectLst/>
                <a:latin typeface="+mj-lt"/>
              </a:rPr>
              <a:t> </a:t>
            </a: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Sauternes</a:t>
            </a:r>
            <a:r>
              <a:rPr lang="en-BE" sz="800" dirty="0">
                <a:effectLst/>
                <a:latin typeface="+mj-lt"/>
              </a:rPr>
              <a:t> </a:t>
            </a:r>
            <a:endParaRPr lang="en-BE" sz="800" dirty="0">
              <a:latin typeface="+mj-lt"/>
            </a:endParaRP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R.D Extra Brut Champagne (Récemment Dégorgé)</a:t>
            </a:r>
            <a:r>
              <a:rPr lang="en-BE" sz="800" dirty="0">
                <a:effectLst/>
                <a:latin typeface="+mj-lt"/>
              </a:rPr>
              <a:t> </a:t>
            </a: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Dom Ruinart Blanc de Blancs Brut Champagne</a:t>
            </a:r>
            <a:r>
              <a:rPr lang="en-BE" sz="800" dirty="0">
                <a:effectLst/>
                <a:latin typeface="+mj-lt"/>
              </a:rPr>
              <a:t> </a:t>
            </a:r>
            <a:endParaRPr lang="en-BE" sz="800" dirty="0">
              <a:latin typeface="+mj-lt"/>
            </a:endParaRP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Blanc des Millénaires</a:t>
            </a: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Sir Winston Churchill Brut Champagne</a:t>
            </a:r>
            <a:r>
              <a:rPr lang="en-BE" sz="800" dirty="0">
                <a:effectLst/>
                <a:latin typeface="+mj-lt"/>
              </a:rPr>
              <a:t> </a:t>
            </a:r>
            <a:endParaRPr lang="en-BE" sz="800" dirty="0">
              <a:latin typeface="+mj-lt"/>
              <a:cs typeface="Times New Roman" panose="02020603050405020304" pitchFamily="18" charset="0"/>
            </a:endParaRP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P2 Plénitude Brut Champagne</a:t>
            </a:r>
            <a:r>
              <a:rPr lang="en-BE" sz="800" dirty="0">
                <a:effectLst/>
                <a:latin typeface="+mj-lt"/>
              </a:rPr>
              <a:t> </a:t>
            </a:r>
            <a:endParaRPr lang="en-BE" sz="800" dirty="0">
              <a:effectLst/>
              <a:latin typeface="+mj-lt"/>
              <a:cs typeface="Times New Roman" panose="02020603050405020304" pitchFamily="18" charset="0"/>
            </a:endParaRPr>
          </a:p>
          <a:p>
            <a:pPr marL="171450" indent="-171450">
              <a:lnSpc>
                <a:spcPct val="100000"/>
              </a:lnSpc>
              <a:spcAft>
                <a:spcPts val="1600"/>
              </a:spcAft>
              <a:buFontTx/>
              <a:buChar char="-"/>
            </a:pPr>
            <a:r>
              <a:rPr lang="en-BE" sz="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Cuvée des Enchanteleurs Brut Champagne</a:t>
            </a:r>
            <a:r>
              <a:rPr lang="en-BE" sz="800" dirty="0">
                <a:effectLst/>
                <a:latin typeface="+mj-lt"/>
              </a:rPr>
              <a:t> </a:t>
            </a:r>
            <a:endParaRPr lang="en-BE" sz="800" dirty="0">
              <a:latin typeface="+mj-lt"/>
              <a:cs typeface="Times New Roman" panose="02020603050405020304" pitchFamily="18" charset="0"/>
            </a:endParaRPr>
          </a:p>
        </p:txBody>
      </p:sp>
      <p:cxnSp>
        <p:nvCxnSpPr>
          <p:cNvPr id="433" name="Google Shape;433;p43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picture containing diagram, plot, line, text&#10;&#10;Description automatically generated">
            <a:extLst>
              <a:ext uri="{FF2B5EF4-FFF2-40B4-BE49-F238E27FC236}">
                <a16:creationId xmlns:a16="http://schemas.microsoft.com/office/drawing/2014/main" id="{57D694C3-8E74-D7FB-11A4-769E909B01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017725"/>
            <a:ext cx="5618137" cy="368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998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4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Taste</a:t>
            </a:r>
            <a:r>
              <a:rPr lang="tr-TR" dirty="0"/>
              <a:t> - </a:t>
            </a:r>
            <a:r>
              <a:rPr lang="tr-TR" dirty="0" err="1"/>
              <a:t>grape</a:t>
            </a:r>
            <a:endParaRPr dirty="0"/>
          </a:p>
        </p:txBody>
      </p:sp>
      <p:sp>
        <p:nvSpPr>
          <p:cNvPr id="428" name="Google Shape;428;p43"/>
          <p:cNvSpPr txBox="1">
            <a:spLocks noGrp="1"/>
          </p:cNvSpPr>
          <p:nvPr>
            <p:ph type="subTitle" idx="4294967295"/>
          </p:nvPr>
        </p:nvSpPr>
        <p:spPr>
          <a:xfrm>
            <a:off x="6039499" y="2358018"/>
            <a:ext cx="2336400" cy="100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Cabernet Sauvignon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Chardonnay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Pinot Noir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grpSp>
        <p:nvGrpSpPr>
          <p:cNvPr id="430" name="Google Shape;430;p43"/>
          <p:cNvGrpSpPr/>
          <p:nvPr/>
        </p:nvGrpSpPr>
        <p:grpSpPr>
          <a:xfrm>
            <a:off x="7006683" y="1563454"/>
            <a:ext cx="402033" cy="473619"/>
            <a:chOff x="5633226" y="2466906"/>
            <a:chExt cx="319861" cy="376815"/>
          </a:xfrm>
        </p:grpSpPr>
        <p:sp>
          <p:nvSpPr>
            <p:cNvPr id="431" name="Google Shape;431;p43"/>
            <p:cNvSpPr/>
            <p:nvPr/>
          </p:nvSpPr>
          <p:spPr>
            <a:xfrm>
              <a:off x="5930468" y="2659497"/>
              <a:ext cx="19273" cy="14252"/>
            </a:xfrm>
            <a:custGeom>
              <a:avLst/>
              <a:gdLst/>
              <a:ahLst/>
              <a:cxnLst/>
              <a:rect l="l" t="t" r="r" b="b"/>
              <a:pathLst>
                <a:path w="714" h="528" extrusionOk="0">
                  <a:moveTo>
                    <a:pt x="372" y="0"/>
                  </a:moveTo>
                  <a:cubicBezTo>
                    <a:pt x="31" y="0"/>
                    <a:pt x="0" y="435"/>
                    <a:pt x="279" y="528"/>
                  </a:cubicBezTo>
                  <a:lnTo>
                    <a:pt x="372" y="528"/>
                  </a:lnTo>
                  <a:cubicBezTo>
                    <a:pt x="683" y="528"/>
                    <a:pt x="714" y="93"/>
                    <a:pt x="4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3"/>
            <p:cNvSpPr/>
            <p:nvPr/>
          </p:nvSpPr>
          <p:spPr>
            <a:xfrm>
              <a:off x="5633226" y="2466906"/>
              <a:ext cx="319861" cy="376815"/>
            </a:xfrm>
            <a:custGeom>
              <a:avLst/>
              <a:gdLst/>
              <a:ahLst/>
              <a:cxnLst/>
              <a:rect l="l" t="t" r="r" b="b"/>
              <a:pathLst>
                <a:path w="11850" h="13960" extrusionOk="0">
                  <a:moveTo>
                    <a:pt x="10950" y="559"/>
                  </a:moveTo>
                  <a:cubicBezTo>
                    <a:pt x="10981" y="1118"/>
                    <a:pt x="11136" y="2606"/>
                    <a:pt x="11229" y="3878"/>
                  </a:cubicBezTo>
                  <a:cubicBezTo>
                    <a:pt x="11074" y="3940"/>
                    <a:pt x="10919" y="4033"/>
                    <a:pt x="10795" y="4157"/>
                  </a:cubicBezTo>
                  <a:cubicBezTo>
                    <a:pt x="10671" y="4282"/>
                    <a:pt x="10516" y="4344"/>
                    <a:pt x="10330" y="4375"/>
                  </a:cubicBezTo>
                  <a:cubicBezTo>
                    <a:pt x="10206" y="4344"/>
                    <a:pt x="10113" y="4313"/>
                    <a:pt x="10020" y="4250"/>
                  </a:cubicBezTo>
                  <a:cubicBezTo>
                    <a:pt x="9958" y="4219"/>
                    <a:pt x="9740" y="4064"/>
                    <a:pt x="9616" y="3971"/>
                  </a:cubicBezTo>
                  <a:cubicBezTo>
                    <a:pt x="9430" y="3878"/>
                    <a:pt x="9213" y="3816"/>
                    <a:pt x="8996" y="3816"/>
                  </a:cubicBezTo>
                  <a:cubicBezTo>
                    <a:pt x="8686" y="3816"/>
                    <a:pt x="8407" y="3940"/>
                    <a:pt x="8158" y="4157"/>
                  </a:cubicBezTo>
                  <a:cubicBezTo>
                    <a:pt x="8034" y="4282"/>
                    <a:pt x="7879" y="4344"/>
                    <a:pt x="7693" y="4344"/>
                  </a:cubicBezTo>
                  <a:cubicBezTo>
                    <a:pt x="7569" y="4344"/>
                    <a:pt x="7476" y="4313"/>
                    <a:pt x="7383" y="4250"/>
                  </a:cubicBezTo>
                  <a:cubicBezTo>
                    <a:pt x="7321" y="4219"/>
                    <a:pt x="7135" y="4064"/>
                    <a:pt x="7042" y="4002"/>
                  </a:cubicBezTo>
                  <a:cubicBezTo>
                    <a:pt x="6949" y="3971"/>
                    <a:pt x="6887" y="3909"/>
                    <a:pt x="6794" y="3878"/>
                  </a:cubicBezTo>
                  <a:cubicBezTo>
                    <a:pt x="6887" y="2606"/>
                    <a:pt x="7042" y="1118"/>
                    <a:pt x="7104" y="559"/>
                  </a:cubicBezTo>
                  <a:close/>
                  <a:moveTo>
                    <a:pt x="5584" y="3072"/>
                  </a:moveTo>
                  <a:cubicBezTo>
                    <a:pt x="5987" y="3971"/>
                    <a:pt x="6763" y="5988"/>
                    <a:pt x="6763" y="6763"/>
                  </a:cubicBezTo>
                  <a:cubicBezTo>
                    <a:pt x="6763" y="6949"/>
                    <a:pt x="6732" y="7166"/>
                    <a:pt x="6670" y="7352"/>
                  </a:cubicBezTo>
                  <a:cubicBezTo>
                    <a:pt x="6545" y="7321"/>
                    <a:pt x="6421" y="7290"/>
                    <a:pt x="6266" y="7290"/>
                  </a:cubicBezTo>
                  <a:cubicBezTo>
                    <a:pt x="5956" y="7290"/>
                    <a:pt x="5646" y="7414"/>
                    <a:pt x="5429" y="7632"/>
                  </a:cubicBezTo>
                  <a:cubicBezTo>
                    <a:pt x="5305" y="7756"/>
                    <a:pt x="5119" y="7818"/>
                    <a:pt x="4963" y="7849"/>
                  </a:cubicBezTo>
                  <a:cubicBezTo>
                    <a:pt x="4777" y="7818"/>
                    <a:pt x="4622" y="7756"/>
                    <a:pt x="4498" y="7632"/>
                  </a:cubicBezTo>
                  <a:cubicBezTo>
                    <a:pt x="4250" y="7414"/>
                    <a:pt x="3971" y="7290"/>
                    <a:pt x="3630" y="7290"/>
                  </a:cubicBezTo>
                  <a:cubicBezTo>
                    <a:pt x="3319" y="7290"/>
                    <a:pt x="3040" y="7414"/>
                    <a:pt x="2792" y="7632"/>
                  </a:cubicBezTo>
                  <a:cubicBezTo>
                    <a:pt x="2668" y="7756"/>
                    <a:pt x="2513" y="7818"/>
                    <a:pt x="2327" y="7849"/>
                  </a:cubicBezTo>
                  <a:cubicBezTo>
                    <a:pt x="2172" y="7818"/>
                    <a:pt x="1986" y="7756"/>
                    <a:pt x="1862" y="7632"/>
                  </a:cubicBezTo>
                  <a:cubicBezTo>
                    <a:pt x="1644" y="7414"/>
                    <a:pt x="1334" y="7290"/>
                    <a:pt x="1024" y="7290"/>
                  </a:cubicBezTo>
                  <a:cubicBezTo>
                    <a:pt x="900" y="7290"/>
                    <a:pt x="745" y="7321"/>
                    <a:pt x="621" y="7352"/>
                  </a:cubicBezTo>
                  <a:cubicBezTo>
                    <a:pt x="590" y="7166"/>
                    <a:pt x="559" y="6949"/>
                    <a:pt x="559" y="6763"/>
                  </a:cubicBezTo>
                  <a:cubicBezTo>
                    <a:pt x="559" y="5988"/>
                    <a:pt x="1334" y="3971"/>
                    <a:pt x="1706" y="3072"/>
                  </a:cubicBezTo>
                  <a:close/>
                  <a:moveTo>
                    <a:pt x="6297" y="7818"/>
                  </a:moveTo>
                  <a:cubicBezTo>
                    <a:pt x="6359" y="7818"/>
                    <a:pt x="6421" y="7849"/>
                    <a:pt x="6514" y="7880"/>
                  </a:cubicBezTo>
                  <a:cubicBezTo>
                    <a:pt x="6266" y="8376"/>
                    <a:pt x="5925" y="8841"/>
                    <a:pt x="5522" y="9214"/>
                  </a:cubicBezTo>
                  <a:lnTo>
                    <a:pt x="5522" y="9245"/>
                  </a:lnTo>
                  <a:cubicBezTo>
                    <a:pt x="4808" y="9927"/>
                    <a:pt x="4033" y="10330"/>
                    <a:pt x="3661" y="10330"/>
                  </a:cubicBezTo>
                  <a:cubicBezTo>
                    <a:pt x="3288" y="10330"/>
                    <a:pt x="2482" y="9927"/>
                    <a:pt x="1799" y="9245"/>
                  </a:cubicBezTo>
                  <a:cubicBezTo>
                    <a:pt x="1396" y="8841"/>
                    <a:pt x="1055" y="8376"/>
                    <a:pt x="807" y="7880"/>
                  </a:cubicBezTo>
                  <a:cubicBezTo>
                    <a:pt x="869" y="7849"/>
                    <a:pt x="962" y="7818"/>
                    <a:pt x="1024" y="7818"/>
                  </a:cubicBezTo>
                  <a:cubicBezTo>
                    <a:pt x="1210" y="7849"/>
                    <a:pt x="1365" y="7911"/>
                    <a:pt x="1489" y="8035"/>
                  </a:cubicBezTo>
                  <a:cubicBezTo>
                    <a:pt x="1737" y="8252"/>
                    <a:pt x="2017" y="8376"/>
                    <a:pt x="2358" y="8376"/>
                  </a:cubicBezTo>
                  <a:cubicBezTo>
                    <a:pt x="2668" y="8376"/>
                    <a:pt x="2947" y="8252"/>
                    <a:pt x="3195" y="8035"/>
                  </a:cubicBezTo>
                  <a:cubicBezTo>
                    <a:pt x="3319" y="7911"/>
                    <a:pt x="3475" y="7849"/>
                    <a:pt x="3661" y="7818"/>
                  </a:cubicBezTo>
                  <a:cubicBezTo>
                    <a:pt x="3816" y="7849"/>
                    <a:pt x="4002" y="7911"/>
                    <a:pt x="4126" y="8035"/>
                  </a:cubicBezTo>
                  <a:cubicBezTo>
                    <a:pt x="4359" y="8267"/>
                    <a:pt x="4661" y="8384"/>
                    <a:pt x="4963" y="8384"/>
                  </a:cubicBezTo>
                  <a:cubicBezTo>
                    <a:pt x="5266" y="8384"/>
                    <a:pt x="5568" y="8267"/>
                    <a:pt x="5801" y="8035"/>
                  </a:cubicBezTo>
                  <a:cubicBezTo>
                    <a:pt x="5956" y="7911"/>
                    <a:pt x="6111" y="7849"/>
                    <a:pt x="6297" y="7818"/>
                  </a:cubicBezTo>
                  <a:close/>
                  <a:moveTo>
                    <a:pt x="3319" y="10827"/>
                  </a:moveTo>
                  <a:cubicBezTo>
                    <a:pt x="3428" y="10858"/>
                    <a:pt x="3537" y="10873"/>
                    <a:pt x="3641" y="10873"/>
                  </a:cubicBezTo>
                  <a:cubicBezTo>
                    <a:pt x="3746" y="10873"/>
                    <a:pt x="3847" y="10858"/>
                    <a:pt x="3940" y="10827"/>
                  </a:cubicBezTo>
                  <a:lnTo>
                    <a:pt x="3940" y="10827"/>
                  </a:lnTo>
                  <a:cubicBezTo>
                    <a:pt x="3909" y="11013"/>
                    <a:pt x="3909" y="11199"/>
                    <a:pt x="3940" y="11385"/>
                  </a:cubicBezTo>
                  <a:cubicBezTo>
                    <a:pt x="4033" y="11850"/>
                    <a:pt x="4219" y="12657"/>
                    <a:pt x="4839" y="12998"/>
                  </a:cubicBezTo>
                  <a:cubicBezTo>
                    <a:pt x="4901" y="13029"/>
                    <a:pt x="5212" y="13184"/>
                    <a:pt x="5243" y="13184"/>
                  </a:cubicBezTo>
                  <a:cubicBezTo>
                    <a:pt x="5336" y="13215"/>
                    <a:pt x="5398" y="13308"/>
                    <a:pt x="5429" y="13432"/>
                  </a:cubicBezTo>
                  <a:lnTo>
                    <a:pt x="1893" y="13432"/>
                  </a:lnTo>
                  <a:cubicBezTo>
                    <a:pt x="1893" y="13401"/>
                    <a:pt x="1893" y="13370"/>
                    <a:pt x="1893" y="13339"/>
                  </a:cubicBezTo>
                  <a:cubicBezTo>
                    <a:pt x="1924" y="13277"/>
                    <a:pt x="1955" y="13215"/>
                    <a:pt x="2048" y="13184"/>
                  </a:cubicBezTo>
                  <a:cubicBezTo>
                    <a:pt x="2079" y="13184"/>
                    <a:pt x="2389" y="13029"/>
                    <a:pt x="2482" y="12998"/>
                  </a:cubicBezTo>
                  <a:cubicBezTo>
                    <a:pt x="3102" y="12688"/>
                    <a:pt x="3288" y="11850"/>
                    <a:pt x="3350" y="11385"/>
                  </a:cubicBezTo>
                  <a:cubicBezTo>
                    <a:pt x="3381" y="11199"/>
                    <a:pt x="3350" y="11013"/>
                    <a:pt x="3319" y="10827"/>
                  </a:cubicBezTo>
                  <a:close/>
                  <a:moveTo>
                    <a:pt x="9306" y="11137"/>
                  </a:moveTo>
                  <a:lnTo>
                    <a:pt x="9306" y="11385"/>
                  </a:lnTo>
                  <a:cubicBezTo>
                    <a:pt x="9368" y="11850"/>
                    <a:pt x="9554" y="12657"/>
                    <a:pt x="10175" y="12998"/>
                  </a:cubicBezTo>
                  <a:lnTo>
                    <a:pt x="10578" y="13184"/>
                  </a:lnTo>
                  <a:cubicBezTo>
                    <a:pt x="10671" y="13215"/>
                    <a:pt x="10764" y="13308"/>
                    <a:pt x="10764" y="13432"/>
                  </a:cubicBezTo>
                  <a:lnTo>
                    <a:pt x="7228" y="13432"/>
                  </a:lnTo>
                  <a:cubicBezTo>
                    <a:pt x="7228" y="13401"/>
                    <a:pt x="7259" y="13370"/>
                    <a:pt x="7259" y="13339"/>
                  </a:cubicBezTo>
                  <a:cubicBezTo>
                    <a:pt x="7290" y="13277"/>
                    <a:pt x="7321" y="13215"/>
                    <a:pt x="7414" y="13184"/>
                  </a:cubicBezTo>
                  <a:cubicBezTo>
                    <a:pt x="7445" y="13184"/>
                    <a:pt x="7755" y="13029"/>
                    <a:pt x="7848" y="12998"/>
                  </a:cubicBezTo>
                  <a:cubicBezTo>
                    <a:pt x="8438" y="12688"/>
                    <a:pt x="8655" y="11850"/>
                    <a:pt x="8717" y="11385"/>
                  </a:cubicBezTo>
                  <a:cubicBezTo>
                    <a:pt x="8717" y="11292"/>
                    <a:pt x="8717" y="11199"/>
                    <a:pt x="8717" y="11137"/>
                  </a:cubicBezTo>
                  <a:cubicBezTo>
                    <a:pt x="8810" y="11168"/>
                    <a:pt x="8903" y="11168"/>
                    <a:pt x="8996" y="11199"/>
                  </a:cubicBezTo>
                  <a:lnTo>
                    <a:pt x="9027" y="11199"/>
                  </a:lnTo>
                  <a:cubicBezTo>
                    <a:pt x="9120" y="11168"/>
                    <a:pt x="9213" y="11168"/>
                    <a:pt x="9306" y="11137"/>
                  </a:cubicBezTo>
                  <a:close/>
                  <a:moveTo>
                    <a:pt x="6856" y="1"/>
                  </a:moveTo>
                  <a:cubicBezTo>
                    <a:pt x="6701" y="1"/>
                    <a:pt x="6576" y="125"/>
                    <a:pt x="6576" y="249"/>
                  </a:cubicBezTo>
                  <a:cubicBezTo>
                    <a:pt x="6576" y="280"/>
                    <a:pt x="6421" y="1800"/>
                    <a:pt x="6297" y="3320"/>
                  </a:cubicBezTo>
                  <a:cubicBezTo>
                    <a:pt x="6142" y="2948"/>
                    <a:pt x="6049" y="2700"/>
                    <a:pt x="6018" y="2669"/>
                  </a:cubicBezTo>
                  <a:cubicBezTo>
                    <a:pt x="5987" y="2575"/>
                    <a:pt x="5894" y="2513"/>
                    <a:pt x="5770" y="2513"/>
                  </a:cubicBezTo>
                  <a:lnTo>
                    <a:pt x="1520" y="2513"/>
                  </a:lnTo>
                  <a:cubicBezTo>
                    <a:pt x="1396" y="2513"/>
                    <a:pt x="1303" y="2575"/>
                    <a:pt x="1272" y="2669"/>
                  </a:cubicBezTo>
                  <a:cubicBezTo>
                    <a:pt x="1210" y="2793"/>
                    <a:pt x="0" y="5646"/>
                    <a:pt x="0" y="6763"/>
                  </a:cubicBezTo>
                  <a:cubicBezTo>
                    <a:pt x="0" y="8066"/>
                    <a:pt x="869" y="9121"/>
                    <a:pt x="1396" y="9617"/>
                  </a:cubicBezTo>
                  <a:cubicBezTo>
                    <a:pt x="1737" y="9989"/>
                    <a:pt x="2172" y="10299"/>
                    <a:pt x="2637" y="10547"/>
                  </a:cubicBezTo>
                  <a:cubicBezTo>
                    <a:pt x="2792" y="10765"/>
                    <a:pt x="2854" y="11044"/>
                    <a:pt x="2823" y="11323"/>
                  </a:cubicBezTo>
                  <a:cubicBezTo>
                    <a:pt x="2730" y="11943"/>
                    <a:pt x="2513" y="12378"/>
                    <a:pt x="2203" y="12533"/>
                  </a:cubicBezTo>
                  <a:cubicBezTo>
                    <a:pt x="2172" y="12564"/>
                    <a:pt x="1862" y="12688"/>
                    <a:pt x="1768" y="12719"/>
                  </a:cubicBezTo>
                  <a:cubicBezTo>
                    <a:pt x="1613" y="12812"/>
                    <a:pt x="1489" y="12967"/>
                    <a:pt x="1427" y="13153"/>
                  </a:cubicBezTo>
                  <a:cubicBezTo>
                    <a:pt x="1365" y="13339"/>
                    <a:pt x="1334" y="13525"/>
                    <a:pt x="1365" y="13680"/>
                  </a:cubicBezTo>
                  <a:cubicBezTo>
                    <a:pt x="1365" y="13835"/>
                    <a:pt x="1458" y="13960"/>
                    <a:pt x="1613" y="13960"/>
                  </a:cubicBezTo>
                  <a:lnTo>
                    <a:pt x="5708" y="13960"/>
                  </a:lnTo>
                  <a:cubicBezTo>
                    <a:pt x="5863" y="13960"/>
                    <a:pt x="5987" y="13835"/>
                    <a:pt x="5987" y="13680"/>
                  </a:cubicBezTo>
                  <a:cubicBezTo>
                    <a:pt x="6049" y="13308"/>
                    <a:pt x="5863" y="12905"/>
                    <a:pt x="5491" y="12719"/>
                  </a:cubicBezTo>
                  <a:cubicBezTo>
                    <a:pt x="5429" y="12688"/>
                    <a:pt x="5119" y="12533"/>
                    <a:pt x="5088" y="12533"/>
                  </a:cubicBezTo>
                  <a:cubicBezTo>
                    <a:pt x="4808" y="12378"/>
                    <a:pt x="4591" y="11912"/>
                    <a:pt x="4498" y="11292"/>
                  </a:cubicBezTo>
                  <a:cubicBezTo>
                    <a:pt x="4467" y="11013"/>
                    <a:pt x="4529" y="10765"/>
                    <a:pt x="4684" y="10516"/>
                  </a:cubicBezTo>
                  <a:cubicBezTo>
                    <a:pt x="5119" y="10268"/>
                    <a:pt x="5553" y="9958"/>
                    <a:pt x="5925" y="9617"/>
                  </a:cubicBezTo>
                  <a:cubicBezTo>
                    <a:pt x="6235" y="9276"/>
                    <a:pt x="6514" y="8934"/>
                    <a:pt x="6763" y="8531"/>
                  </a:cubicBezTo>
                  <a:lnTo>
                    <a:pt x="6794" y="8624"/>
                  </a:lnTo>
                  <a:cubicBezTo>
                    <a:pt x="6918" y="8903"/>
                    <a:pt x="7042" y="9183"/>
                    <a:pt x="7197" y="9431"/>
                  </a:cubicBezTo>
                  <a:cubicBezTo>
                    <a:pt x="7414" y="9865"/>
                    <a:pt x="7693" y="10268"/>
                    <a:pt x="8034" y="10609"/>
                  </a:cubicBezTo>
                  <a:cubicBezTo>
                    <a:pt x="8158" y="10827"/>
                    <a:pt x="8189" y="11044"/>
                    <a:pt x="8189" y="11292"/>
                  </a:cubicBezTo>
                  <a:cubicBezTo>
                    <a:pt x="8096" y="11912"/>
                    <a:pt x="7879" y="12347"/>
                    <a:pt x="7569" y="12502"/>
                  </a:cubicBezTo>
                  <a:cubicBezTo>
                    <a:pt x="7538" y="12533"/>
                    <a:pt x="7197" y="12657"/>
                    <a:pt x="7135" y="12688"/>
                  </a:cubicBezTo>
                  <a:cubicBezTo>
                    <a:pt x="6949" y="12781"/>
                    <a:pt x="6825" y="12936"/>
                    <a:pt x="6732" y="13153"/>
                  </a:cubicBezTo>
                  <a:cubicBezTo>
                    <a:pt x="6701" y="13308"/>
                    <a:pt x="6670" y="13494"/>
                    <a:pt x="6670" y="13680"/>
                  </a:cubicBezTo>
                  <a:cubicBezTo>
                    <a:pt x="6670" y="13835"/>
                    <a:pt x="6794" y="13960"/>
                    <a:pt x="6949" y="13960"/>
                  </a:cubicBezTo>
                  <a:lnTo>
                    <a:pt x="11074" y="13960"/>
                  </a:lnTo>
                  <a:cubicBezTo>
                    <a:pt x="11198" y="13960"/>
                    <a:pt x="11322" y="13835"/>
                    <a:pt x="11322" y="13680"/>
                  </a:cubicBezTo>
                  <a:cubicBezTo>
                    <a:pt x="11384" y="13277"/>
                    <a:pt x="11198" y="12905"/>
                    <a:pt x="10857" y="12688"/>
                  </a:cubicBezTo>
                  <a:cubicBezTo>
                    <a:pt x="10795" y="12657"/>
                    <a:pt x="10454" y="12533"/>
                    <a:pt x="10454" y="12502"/>
                  </a:cubicBezTo>
                  <a:cubicBezTo>
                    <a:pt x="10144" y="12347"/>
                    <a:pt x="9927" y="11912"/>
                    <a:pt x="9865" y="11292"/>
                  </a:cubicBezTo>
                  <a:cubicBezTo>
                    <a:pt x="9833" y="11044"/>
                    <a:pt x="9896" y="10827"/>
                    <a:pt x="9989" y="10609"/>
                  </a:cubicBezTo>
                  <a:cubicBezTo>
                    <a:pt x="10144" y="10423"/>
                    <a:pt x="10299" y="10237"/>
                    <a:pt x="10454" y="10051"/>
                  </a:cubicBezTo>
                  <a:cubicBezTo>
                    <a:pt x="10764" y="9617"/>
                    <a:pt x="11012" y="9152"/>
                    <a:pt x="11229" y="8655"/>
                  </a:cubicBezTo>
                  <a:cubicBezTo>
                    <a:pt x="11229" y="8593"/>
                    <a:pt x="11229" y="8500"/>
                    <a:pt x="11229" y="8438"/>
                  </a:cubicBezTo>
                  <a:cubicBezTo>
                    <a:pt x="11198" y="8376"/>
                    <a:pt x="11136" y="8314"/>
                    <a:pt x="11074" y="8283"/>
                  </a:cubicBezTo>
                  <a:cubicBezTo>
                    <a:pt x="11042" y="8267"/>
                    <a:pt x="11006" y="8259"/>
                    <a:pt x="10969" y="8259"/>
                  </a:cubicBezTo>
                  <a:cubicBezTo>
                    <a:pt x="10862" y="8259"/>
                    <a:pt x="10748" y="8323"/>
                    <a:pt x="10702" y="8438"/>
                  </a:cubicBezTo>
                  <a:cubicBezTo>
                    <a:pt x="10454" y="9027"/>
                    <a:pt x="10144" y="9586"/>
                    <a:pt x="9740" y="10082"/>
                  </a:cubicBezTo>
                  <a:cubicBezTo>
                    <a:pt x="9585" y="10237"/>
                    <a:pt x="9430" y="10361"/>
                    <a:pt x="9275" y="10516"/>
                  </a:cubicBezTo>
                  <a:cubicBezTo>
                    <a:pt x="9182" y="10578"/>
                    <a:pt x="9120" y="10609"/>
                    <a:pt x="9027" y="10640"/>
                  </a:cubicBezTo>
                  <a:cubicBezTo>
                    <a:pt x="8934" y="10609"/>
                    <a:pt x="8872" y="10578"/>
                    <a:pt x="8841" y="10547"/>
                  </a:cubicBezTo>
                  <a:cubicBezTo>
                    <a:pt x="8593" y="10392"/>
                    <a:pt x="8376" y="10175"/>
                    <a:pt x="8189" y="9927"/>
                  </a:cubicBezTo>
                  <a:cubicBezTo>
                    <a:pt x="7755" y="9400"/>
                    <a:pt x="7414" y="8779"/>
                    <a:pt x="7166" y="8128"/>
                  </a:cubicBezTo>
                  <a:cubicBezTo>
                    <a:pt x="7135" y="8035"/>
                    <a:pt x="7135" y="7973"/>
                    <a:pt x="7104" y="7880"/>
                  </a:cubicBezTo>
                  <a:cubicBezTo>
                    <a:pt x="7228" y="7508"/>
                    <a:pt x="7321" y="7135"/>
                    <a:pt x="7321" y="6732"/>
                  </a:cubicBezTo>
                  <a:cubicBezTo>
                    <a:pt x="7228" y="5988"/>
                    <a:pt x="7042" y="5243"/>
                    <a:pt x="6763" y="4530"/>
                  </a:cubicBezTo>
                  <a:cubicBezTo>
                    <a:pt x="6763" y="4499"/>
                    <a:pt x="6763" y="4499"/>
                    <a:pt x="6763" y="4468"/>
                  </a:cubicBezTo>
                  <a:cubicBezTo>
                    <a:pt x="6794" y="4499"/>
                    <a:pt x="6825" y="4499"/>
                    <a:pt x="6856" y="4530"/>
                  </a:cubicBezTo>
                  <a:cubicBezTo>
                    <a:pt x="7088" y="4762"/>
                    <a:pt x="7391" y="4879"/>
                    <a:pt x="7693" y="4879"/>
                  </a:cubicBezTo>
                  <a:cubicBezTo>
                    <a:pt x="7996" y="4879"/>
                    <a:pt x="8298" y="4762"/>
                    <a:pt x="8531" y="4530"/>
                  </a:cubicBezTo>
                  <a:cubicBezTo>
                    <a:pt x="8624" y="4499"/>
                    <a:pt x="8686" y="4437"/>
                    <a:pt x="8779" y="4406"/>
                  </a:cubicBezTo>
                  <a:cubicBezTo>
                    <a:pt x="8841" y="4375"/>
                    <a:pt x="8934" y="4344"/>
                    <a:pt x="8996" y="4344"/>
                  </a:cubicBezTo>
                  <a:cubicBezTo>
                    <a:pt x="9182" y="4344"/>
                    <a:pt x="9337" y="4437"/>
                    <a:pt x="9461" y="4530"/>
                  </a:cubicBezTo>
                  <a:cubicBezTo>
                    <a:pt x="9709" y="4747"/>
                    <a:pt x="9989" y="4871"/>
                    <a:pt x="10330" y="4902"/>
                  </a:cubicBezTo>
                  <a:cubicBezTo>
                    <a:pt x="10547" y="4871"/>
                    <a:pt x="10733" y="4809"/>
                    <a:pt x="10919" y="4716"/>
                  </a:cubicBezTo>
                  <a:cubicBezTo>
                    <a:pt x="11012" y="4654"/>
                    <a:pt x="11105" y="4623"/>
                    <a:pt x="11167" y="4530"/>
                  </a:cubicBezTo>
                  <a:cubicBezTo>
                    <a:pt x="11198" y="4499"/>
                    <a:pt x="11229" y="4499"/>
                    <a:pt x="11260" y="4468"/>
                  </a:cubicBezTo>
                  <a:cubicBezTo>
                    <a:pt x="11291" y="4995"/>
                    <a:pt x="11322" y="5398"/>
                    <a:pt x="11322" y="5677"/>
                  </a:cubicBezTo>
                  <a:lnTo>
                    <a:pt x="11322" y="6143"/>
                  </a:lnTo>
                  <a:cubicBezTo>
                    <a:pt x="11291" y="6236"/>
                    <a:pt x="11322" y="6298"/>
                    <a:pt x="11384" y="6360"/>
                  </a:cubicBezTo>
                  <a:cubicBezTo>
                    <a:pt x="11434" y="6426"/>
                    <a:pt x="11502" y="6457"/>
                    <a:pt x="11573" y="6457"/>
                  </a:cubicBezTo>
                  <a:cubicBezTo>
                    <a:pt x="11635" y="6457"/>
                    <a:pt x="11699" y="6434"/>
                    <a:pt x="11757" y="6391"/>
                  </a:cubicBezTo>
                  <a:cubicBezTo>
                    <a:pt x="11819" y="6329"/>
                    <a:pt x="11850" y="6267"/>
                    <a:pt x="11850" y="6205"/>
                  </a:cubicBezTo>
                  <a:lnTo>
                    <a:pt x="11850" y="5677"/>
                  </a:lnTo>
                  <a:cubicBezTo>
                    <a:pt x="11850" y="5305"/>
                    <a:pt x="11819" y="4778"/>
                    <a:pt x="11788" y="4064"/>
                  </a:cubicBezTo>
                  <a:cubicBezTo>
                    <a:pt x="11664" y="2389"/>
                    <a:pt x="11447" y="280"/>
                    <a:pt x="11447" y="249"/>
                  </a:cubicBezTo>
                  <a:cubicBezTo>
                    <a:pt x="11447" y="125"/>
                    <a:pt x="11322" y="1"/>
                    <a:pt x="11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33" name="Google Shape;433;p43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34" name="Google Shape;434;p43"/>
          <p:cNvSpPr/>
          <p:nvPr/>
        </p:nvSpPr>
        <p:spPr>
          <a:xfrm>
            <a:off x="6844550" y="1437114"/>
            <a:ext cx="726300" cy="7263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picture containing text, screenshot, diagram, font&#10;&#10;Description automatically generated">
            <a:extLst>
              <a:ext uri="{FF2B5EF4-FFF2-40B4-BE49-F238E27FC236}">
                <a16:creationId xmlns:a16="http://schemas.microsoft.com/office/drawing/2014/main" id="{F31768D1-2247-2D26-D832-559675879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44" y="1168373"/>
            <a:ext cx="5501898" cy="3530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95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09200" y="387623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/>
              <a:t>5 </a:t>
            </a:r>
            <a:r>
              <a:rPr lang="tr-TR" dirty="0" err="1"/>
              <a:t>Wıne</a:t>
            </a:r>
            <a:r>
              <a:rPr lang="tr-TR" dirty="0"/>
              <a:t> </a:t>
            </a:r>
            <a:r>
              <a:rPr lang="tr-TR" dirty="0" err="1"/>
              <a:t>lıke</a:t>
            </a:r>
            <a:r>
              <a:rPr lang="tr-TR" dirty="0"/>
              <a:t> </a:t>
            </a:r>
            <a:r>
              <a:rPr lang="tr-TR" dirty="0" err="1"/>
              <a:t>cabernet</a:t>
            </a:r>
            <a:r>
              <a:rPr lang="tr-TR" dirty="0"/>
              <a:t>  </a:t>
            </a:r>
            <a:r>
              <a:rPr lang="tr-TR" dirty="0" err="1"/>
              <a:t>sauvignon</a:t>
            </a:r>
            <a:endParaRPr dirty="0"/>
          </a:p>
        </p:txBody>
      </p:sp>
      <p:cxnSp>
        <p:nvCxnSpPr>
          <p:cNvPr id="244" name="Google Shape;244;p36"/>
          <p:cNvCxnSpPr/>
          <p:nvPr/>
        </p:nvCxnSpPr>
        <p:spPr>
          <a:xfrm>
            <a:off x="709200" y="2650288"/>
            <a:ext cx="8567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9" name="Google Shape;249;p36"/>
          <p:cNvCxnSpPr/>
          <p:nvPr/>
        </p:nvCxnSpPr>
        <p:spPr>
          <a:xfrm>
            <a:off x="-14325" y="294375"/>
            <a:ext cx="1998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6" name="Google Shape;276;p36"/>
          <p:cNvSpPr/>
          <p:nvPr/>
        </p:nvSpPr>
        <p:spPr>
          <a:xfrm>
            <a:off x="1222575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6"/>
          <p:cNvSpPr/>
          <p:nvPr/>
        </p:nvSpPr>
        <p:spPr>
          <a:xfrm>
            <a:off x="3185714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6"/>
          <p:cNvSpPr/>
          <p:nvPr/>
        </p:nvSpPr>
        <p:spPr>
          <a:xfrm>
            <a:off x="5149791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6"/>
          <p:cNvSpPr/>
          <p:nvPr/>
        </p:nvSpPr>
        <p:spPr>
          <a:xfrm>
            <a:off x="7112931" y="1498036"/>
            <a:ext cx="808500" cy="808500"/>
          </a:xfrm>
          <a:prstGeom prst="ellipse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4A092326-7901-378F-F50F-61B6D287E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200" y="1053570"/>
            <a:ext cx="7725599" cy="3851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055932"/>
      </p:ext>
    </p:extLst>
  </p:cSld>
  <p:clrMapOvr>
    <a:masterClrMapping/>
  </p:clrMapOvr>
</p:sld>
</file>

<file path=ppt/theme/theme1.xml><?xml version="1.0" encoding="utf-8"?>
<a:theme xmlns:a="http://schemas.openxmlformats.org/drawingml/2006/main" name="Red Wine Brand MK Plan by Slidesgo">
  <a:themeElements>
    <a:clrScheme name="Simple Light">
      <a:dk1>
        <a:srgbClr val="191919"/>
      </a:dk1>
      <a:lt1>
        <a:srgbClr val="FFFFFF"/>
      </a:lt1>
      <a:dk2>
        <a:srgbClr val="980000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173</Words>
  <Application>Microsoft Macintosh PowerPoint</Application>
  <PresentationFormat>On-screen Show (16:9)</PresentationFormat>
  <Paragraphs>47</Paragraphs>
  <Slides>10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Bebas Neue</vt:lpstr>
      <vt:lpstr>Work Sans</vt:lpstr>
      <vt:lpstr>Menlo</vt:lpstr>
      <vt:lpstr>Arial</vt:lpstr>
      <vt:lpstr>Red Wine Brand MK Plan by Slidesgo</vt:lpstr>
      <vt:lpstr>Wine Market analysıs</vt:lpstr>
      <vt:lpstr>10 Wınes</vt:lpstr>
      <vt:lpstr>10 WINES</vt:lpstr>
      <vt:lpstr>Country – marketing budget</vt:lpstr>
      <vt:lpstr>Country</vt:lpstr>
      <vt:lpstr>Wınery</vt:lpstr>
      <vt:lpstr>TASTE - Flavors</vt:lpstr>
      <vt:lpstr>Taste - grape</vt:lpstr>
      <vt:lpstr>5 Wıne lıke cabernet  sauvignon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Wine Market analysıs</dc:title>
  <cp:lastModifiedBy>Melih Orhan Yılmaz</cp:lastModifiedBy>
  <cp:revision>1</cp:revision>
  <dcterms:modified xsi:type="dcterms:W3CDTF">2023-06-16T11:20:54Z</dcterms:modified>
</cp:coreProperties>
</file>